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708" r:id="rId6"/>
  </p:sldMasterIdLst>
  <p:notesMasterIdLst>
    <p:notesMasterId r:id="rId54"/>
  </p:notesMasterIdLst>
  <p:sldIdLst>
    <p:sldId id="295" r:id="rId7"/>
    <p:sldId id="869" r:id="rId8"/>
    <p:sldId id="980" r:id="rId9"/>
    <p:sldId id="699" r:id="rId10"/>
    <p:sldId id="658" r:id="rId11"/>
    <p:sldId id="328" r:id="rId12"/>
    <p:sldId id="1081" r:id="rId13"/>
    <p:sldId id="839" r:id="rId14"/>
    <p:sldId id="1076" r:id="rId15"/>
    <p:sldId id="829" r:id="rId16"/>
    <p:sldId id="1004" r:id="rId17"/>
    <p:sldId id="1011" r:id="rId18"/>
    <p:sldId id="1008" r:id="rId19"/>
    <p:sldId id="2147472243" r:id="rId20"/>
    <p:sldId id="2147472244" r:id="rId21"/>
    <p:sldId id="1001" r:id="rId22"/>
    <p:sldId id="1066" r:id="rId23"/>
    <p:sldId id="1064" r:id="rId24"/>
    <p:sldId id="1028" r:id="rId25"/>
    <p:sldId id="366" r:id="rId26"/>
    <p:sldId id="1067" r:id="rId27"/>
    <p:sldId id="1068" r:id="rId28"/>
    <p:sldId id="1013" r:id="rId29"/>
    <p:sldId id="1060" r:id="rId30"/>
    <p:sldId id="625" r:id="rId31"/>
    <p:sldId id="2147472246" r:id="rId32"/>
    <p:sldId id="939" r:id="rId33"/>
    <p:sldId id="1073" r:id="rId34"/>
    <p:sldId id="1023" r:id="rId35"/>
    <p:sldId id="1051" r:id="rId36"/>
    <p:sldId id="311" r:id="rId37"/>
    <p:sldId id="1074" r:id="rId38"/>
    <p:sldId id="398" r:id="rId39"/>
    <p:sldId id="2147472251" r:id="rId40"/>
    <p:sldId id="872" r:id="rId41"/>
    <p:sldId id="1071" r:id="rId42"/>
    <p:sldId id="870" r:id="rId43"/>
    <p:sldId id="2147472247" r:id="rId44"/>
    <p:sldId id="683" r:id="rId45"/>
    <p:sldId id="675" r:id="rId46"/>
    <p:sldId id="639" r:id="rId47"/>
    <p:sldId id="2147472252" r:id="rId48"/>
    <p:sldId id="391" r:id="rId49"/>
    <p:sldId id="580" r:id="rId50"/>
    <p:sldId id="562" r:id="rId51"/>
    <p:sldId id="673" r:id="rId52"/>
    <p:sldId id="107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00F154-A3F7-96F8-3333-E9B7F8D74DB7}" name="Raluca Toma" initials="RT" userId="S::Raluca@urban-initiative.eu::049feb3a-608d-443e-813c-ef650b6424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14D"/>
    <a:srgbClr val="1CAF96"/>
    <a:srgbClr val="E52231"/>
    <a:srgbClr val="009E87"/>
    <a:srgbClr val="C856FD"/>
    <a:srgbClr val="FEFBFF"/>
    <a:srgbClr val="00B050"/>
    <a:srgbClr val="AE77D7"/>
    <a:srgbClr val="C59EE2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28F86E-24B2-420C-85DE-F2937F5E2F12}" v="1" dt="2026-05-11T07:27:43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059" autoAdjust="0"/>
  </p:normalViewPr>
  <p:slideViewPr>
    <p:cSldViewPr snapToGrid="0">
      <p:cViewPr varScale="1">
        <p:scale>
          <a:sx n="55" d="100"/>
          <a:sy n="55" d="100"/>
        </p:scale>
        <p:origin x="17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a Škrinjar" userId="5e794d69-9118-44a4-afb4-701922a4cecc" providerId="ADAL" clId="{D8BC1215-4E0C-4C82-B360-9CBF09F30F29}"/>
    <pc:docChg chg="undo redo custSel addSld delSld modSld sldOrd">
      <pc:chgData name="Rachela Škrinjar" userId="5e794d69-9118-44a4-afb4-701922a4cecc" providerId="ADAL" clId="{D8BC1215-4E0C-4C82-B360-9CBF09F30F29}" dt="2026-05-11T07:29:48.679" v="8725"/>
      <pc:docMkLst>
        <pc:docMk/>
      </pc:docMkLst>
      <pc:sldChg chg="addSp delSp modSp mod ord">
        <pc:chgData name="Rachela Škrinjar" userId="5e794d69-9118-44a4-afb4-701922a4cecc" providerId="ADAL" clId="{D8BC1215-4E0C-4C82-B360-9CBF09F30F29}" dt="2026-05-11T07:27:56.988" v="8720" actId="207"/>
        <pc:sldMkLst>
          <pc:docMk/>
          <pc:sldMk cId="3271890222" sldId="1067"/>
        </pc:sldMkLst>
        <pc:spChg chg="add del mod">
          <ac:chgData name="Rachela Škrinjar" userId="5e794d69-9118-44a4-afb4-701922a4cecc" providerId="ADAL" clId="{D8BC1215-4E0C-4C82-B360-9CBF09F30F29}" dt="2026-05-11T07:27:12.707" v="8713" actId="478"/>
          <ac:spMkLst>
            <pc:docMk/>
            <pc:sldMk cId="3271890222" sldId="1067"/>
            <ac:spMk id="5" creationId="{96FA684A-BF84-76D7-A79B-B3B3A9E36207}"/>
          </ac:spMkLst>
        </pc:spChg>
        <pc:spChg chg="mod">
          <ac:chgData name="Rachela Škrinjar" userId="5e794d69-9118-44a4-afb4-701922a4cecc" providerId="ADAL" clId="{D8BC1215-4E0C-4C82-B360-9CBF09F30F29}" dt="2026-05-11T07:27:56.988" v="8720" actId="207"/>
          <ac:spMkLst>
            <pc:docMk/>
            <pc:sldMk cId="3271890222" sldId="1067"/>
            <ac:spMk id="8" creationId="{00000000-0000-0000-0000-000000000000}"/>
          </ac:spMkLst>
        </pc:spChg>
        <pc:picChg chg="add del mod">
          <ac:chgData name="Rachela Škrinjar" userId="5e794d69-9118-44a4-afb4-701922a4cecc" providerId="ADAL" clId="{D8BC1215-4E0C-4C82-B360-9CBF09F30F29}" dt="2026-05-11T07:27:11.315" v="8712" actId="478"/>
          <ac:picMkLst>
            <pc:docMk/>
            <pc:sldMk cId="3271890222" sldId="1067"/>
            <ac:picMk id="9" creationId="{00000000-0000-0000-0000-000000000000}"/>
          </ac:picMkLst>
        </pc:picChg>
      </pc:sldChg>
      <pc:sldChg chg="addSp delSp modSp mod">
        <pc:chgData name="Rachela Škrinjar" userId="5e794d69-9118-44a4-afb4-701922a4cecc" providerId="ADAL" clId="{D8BC1215-4E0C-4C82-B360-9CBF09F30F29}" dt="2026-05-11T07:29:48.679" v="8725"/>
        <pc:sldMkLst>
          <pc:docMk/>
          <pc:sldMk cId="2309956481" sldId="2147472252"/>
        </pc:sldMkLst>
        <pc:picChg chg="del">
          <ac:chgData name="Rachela Škrinjar" userId="5e794d69-9118-44a4-afb4-701922a4cecc" providerId="ADAL" clId="{D8BC1215-4E0C-4C82-B360-9CBF09F30F29}" dt="2026-05-11T07:29:30.232" v="8721" actId="478"/>
          <ac:picMkLst>
            <pc:docMk/>
            <pc:sldMk cId="2309956481" sldId="2147472252"/>
            <ac:picMk id="3" creationId="{9183EF47-46CF-0E1C-B8AF-418544645090}"/>
          </ac:picMkLst>
        </pc:picChg>
        <pc:picChg chg="del">
          <ac:chgData name="Rachela Škrinjar" userId="5e794d69-9118-44a4-afb4-701922a4cecc" providerId="ADAL" clId="{D8BC1215-4E0C-4C82-B360-9CBF09F30F29}" dt="2026-05-11T07:29:31.500" v="8723" actId="478"/>
          <ac:picMkLst>
            <pc:docMk/>
            <pc:sldMk cId="2309956481" sldId="2147472252"/>
            <ac:picMk id="4" creationId="{1DA6FB9A-65F3-FCDD-9E33-714E8437CC8C}"/>
          </ac:picMkLst>
        </pc:picChg>
        <pc:picChg chg="del">
          <ac:chgData name="Rachela Škrinjar" userId="5e794d69-9118-44a4-afb4-701922a4cecc" providerId="ADAL" clId="{D8BC1215-4E0C-4C82-B360-9CBF09F30F29}" dt="2026-05-11T07:29:30.919" v="8722" actId="478"/>
          <ac:picMkLst>
            <pc:docMk/>
            <pc:sldMk cId="2309956481" sldId="2147472252"/>
            <ac:picMk id="5" creationId="{F2795416-A483-E305-7CBB-4257816EED20}"/>
          </ac:picMkLst>
        </pc:picChg>
        <pc:picChg chg="add mod">
          <ac:chgData name="Rachela Škrinjar" userId="5e794d69-9118-44a4-afb4-701922a4cecc" providerId="ADAL" clId="{D8BC1215-4E0C-4C82-B360-9CBF09F30F29}" dt="2026-05-11T07:29:48.679" v="8725"/>
          <ac:picMkLst>
            <pc:docMk/>
            <pc:sldMk cId="2309956481" sldId="2147472252"/>
            <ac:picMk id="6" creationId="{6C3BEBCB-B0C2-9003-55CD-A0FA412B219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84C60C-24A4-46C4-9C3C-E590716DB48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D3C28A5C-B64F-4B37-B973-C0E6E9BA9B1F}">
      <dgm:prSet phldrT="[Text]" custT="1"/>
      <dgm:spPr/>
      <dgm:t>
        <a:bodyPr/>
        <a:lstStyle/>
        <a:p>
          <a:r>
            <a:rPr lang="sl-SI" sz="1600" b="0">
              <a:latin typeface="Ubuntu" panose="020B0504030602030204" pitchFamily="34" charset="0"/>
            </a:rPr>
            <a:t>Preverjanje upravičenosti</a:t>
          </a:r>
          <a:endParaRPr lang="en-GB" sz="1600" b="0">
            <a:latin typeface="Ubuntu" panose="020B0504030602030204" pitchFamily="34" charset="0"/>
          </a:endParaRPr>
        </a:p>
      </dgm:t>
    </dgm:pt>
    <dgm:pt modelId="{318D65EB-1E34-466A-923C-953BA9892798}" type="parTrans" cxnId="{E3C0046E-154D-405D-8BA9-A0A84F9C163D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1B800219-211E-4EFA-AF20-0510F20F13A4}" type="sibTrans" cxnId="{E3C0046E-154D-405D-8BA9-A0A84F9C163D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41EA5379-DE6F-4BBB-A183-4E124EB82791}">
      <dgm:prSet phldrT="[Text]" custT="1"/>
      <dgm:spPr/>
      <dgm:t>
        <a:bodyPr/>
        <a:lstStyle/>
        <a:p>
          <a:r>
            <a:rPr lang="sl-SI" sz="1600" b="0">
              <a:latin typeface="Ubuntu" panose="020B0504030602030204" pitchFamily="34" charset="0"/>
            </a:rPr>
            <a:t>Ocena kakovosti</a:t>
          </a:r>
          <a:endParaRPr lang="en-GB" sz="1600" b="0">
            <a:latin typeface="Ubuntu" panose="020B0504030602030204" pitchFamily="34" charset="0"/>
          </a:endParaRPr>
        </a:p>
      </dgm:t>
    </dgm:pt>
    <dgm:pt modelId="{54CE2388-005B-48BE-8960-CEFB54D04A2F}" type="parTrans" cxnId="{E356238F-D3B8-4ED5-B86B-CE173BDF2707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0533153F-BE64-4674-BD79-78E9DD302506}" type="sibTrans" cxnId="{E356238F-D3B8-4ED5-B86B-CE173BDF2707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CCEE8EC6-5D0C-42D2-9C2C-79C059E175D0}">
      <dgm:prSet phldrT="[Text]" custT="1"/>
      <dgm:spPr/>
      <dgm:t>
        <a:bodyPr/>
        <a:lstStyle/>
        <a:p>
          <a:r>
            <a:rPr lang="en-GB" sz="1600" b="0" err="1">
              <a:latin typeface="Ubuntu" panose="020B0504030602030204" pitchFamily="34" charset="0"/>
            </a:rPr>
            <a:t>Operati</a:t>
          </a:r>
          <a:r>
            <a:rPr lang="sl-SI" sz="1600" b="0" err="1">
              <a:latin typeface="Ubuntu" panose="020B0504030602030204" pitchFamily="34" charset="0"/>
            </a:rPr>
            <a:t>vna</a:t>
          </a:r>
          <a:r>
            <a:rPr lang="sl-SI" sz="1600" b="0">
              <a:latin typeface="Ubuntu" panose="020B0504030602030204" pitchFamily="34" charset="0"/>
            </a:rPr>
            <a:t> presoja</a:t>
          </a:r>
          <a:r>
            <a:rPr lang="en-GB" sz="1600" b="0">
              <a:latin typeface="Ubuntu" panose="020B0504030602030204" pitchFamily="34" charset="0"/>
            </a:rPr>
            <a:t> </a:t>
          </a:r>
        </a:p>
      </dgm:t>
    </dgm:pt>
    <dgm:pt modelId="{1F57EFB0-A0F5-44BA-A350-BFF207F3DEE6}" type="parTrans" cxnId="{CFB5F4E4-1B17-4883-8BAA-EF625D26079F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40DA4634-0470-4312-B85B-67833CC276A4}" type="sibTrans" cxnId="{CFB5F4E4-1B17-4883-8BAA-EF625D26079F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46C184F1-3DB2-442E-A4B3-FF86F026A54C}">
      <dgm:prSet phldrT="[Text]" custT="1"/>
      <dgm:spPr/>
      <dgm:t>
        <a:bodyPr/>
        <a:lstStyle/>
        <a:p>
          <a:r>
            <a:rPr lang="en-GB" sz="1400" b="0">
              <a:latin typeface="Ubuntu" panose="020B0504030602030204" pitchFamily="34" charset="0"/>
            </a:rPr>
            <a:t>10 </a:t>
          </a:r>
          <a:r>
            <a:rPr lang="sl-SI" sz="1400" b="0">
              <a:latin typeface="Ubuntu" panose="020B0504030602030204" pitchFamily="34" charset="0"/>
            </a:rPr>
            <a:t>zahtev v zvezi upravičenostjo</a:t>
          </a:r>
          <a:endParaRPr lang="en-GB" sz="1400" b="0">
            <a:latin typeface="Ubuntu" panose="020B0504030602030204" pitchFamily="34" charset="0"/>
          </a:endParaRPr>
        </a:p>
      </dgm:t>
    </dgm:pt>
    <dgm:pt modelId="{9A717077-E781-444D-9D1C-D9FF4CE0666D}" type="parTrans" cxnId="{CA8E1F06-3C78-4C54-81FF-116EF706F1F8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D181B09F-F3BB-4E6A-B354-4A4A4C52A6A1}" type="sibTrans" cxnId="{CA8E1F06-3C78-4C54-81FF-116EF706F1F8}">
      <dgm:prSet/>
      <dgm:spPr/>
      <dgm:t>
        <a:bodyPr/>
        <a:lstStyle/>
        <a:p>
          <a:endParaRPr lang="en-GB">
            <a:latin typeface="Ubuntu Light" panose="020B0304030602030204" pitchFamily="34" charset="0"/>
          </a:endParaRPr>
        </a:p>
      </dgm:t>
    </dgm:pt>
    <dgm:pt modelId="{8C4ACAF9-8D3E-47C4-9379-B8EB5B06E5C3}">
      <dgm:prSet phldrT="[Text]" custT="1"/>
      <dgm:spPr/>
      <dgm:t>
        <a:bodyPr/>
        <a:lstStyle/>
        <a:p>
          <a:r>
            <a:rPr lang="sl-SI" sz="1400" b="0">
              <a:latin typeface="Ubuntu" panose="020B0504030602030204" pitchFamily="34" charset="0"/>
            </a:rPr>
            <a:t>Ocenjevalna komisija</a:t>
          </a:r>
          <a:r>
            <a:rPr lang="en-GB" sz="1400" b="0">
              <a:latin typeface="Ubuntu" panose="020B0504030602030204" pitchFamily="34" charset="0"/>
            </a:rPr>
            <a:t> </a:t>
          </a:r>
        </a:p>
      </dgm:t>
    </dgm:pt>
    <dgm:pt modelId="{CF400264-85E6-4344-A692-38EE99C2C721}" type="parTrans" cxnId="{981D4DB8-F04C-416C-A59D-F60906E17E58}">
      <dgm:prSet/>
      <dgm:spPr/>
      <dgm:t>
        <a:bodyPr/>
        <a:lstStyle/>
        <a:p>
          <a:endParaRPr lang="en-GB"/>
        </a:p>
      </dgm:t>
    </dgm:pt>
    <dgm:pt modelId="{E950009F-5FF1-429A-A5A9-A427A3CDA720}" type="sibTrans" cxnId="{981D4DB8-F04C-416C-A59D-F60906E17E58}">
      <dgm:prSet/>
      <dgm:spPr/>
      <dgm:t>
        <a:bodyPr/>
        <a:lstStyle/>
        <a:p>
          <a:endParaRPr lang="en-GB"/>
        </a:p>
      </dgm:t>
    </dgm:pt>
    <dgm:pt modelId="{D63D1891-6E0E-47B8-8C8D-A4645DA22847}">
      <dgm:prSet phldrT="[Text]" custT="1"/>
      <dgm:spPr/>
      <dgm:t>
        <a:bodyPr/>
        <a:lstStyle/>
        <a:p>
          <a:r>
            <a:rPr lang="sl-SI" sz="1400" b="0" err="1">
              <a:latin typeface="Ubuntu" panose="020B0504030602030204" pitchFamily="34" charset="0"/>
            </a:rPr>
            <a:t>Predizbor</a:t>
          </a:r>
          <a:r>
            <a:rPr lang="en-GB" sz="1400" b="0">
              <a:latin typeface="Ubuntu" panose="020B0504030602030204" pitchFamily="34" charset="0"/>
            </a:rPr>
            <a:t> </a:t>
          </a:r>
        </a:p>
      </dgm:t>
    </dgm:pt>
    <dgm:pt modelId="{6EFE5E3F-97C6-4AD1-A763-4F5CE5F0ABD2}" type="parTrans" cxnId="{FBC92C01-D99C-4B92-AF70-06853A2CCD8E}">
      <dgm:prSet/>
      <dgm:spPr/>
      <dgm:t>
        <a:bodyPr/>
        <a:lstStyle/>
        <a:p>
          <a:endParaRPr lang="en-GB"/>
        </a:p>
      </dgm:t>
    </dgm:pt>
    <dgm:pt modelId="{C18F8FDA-7B54-414E-9D04-8B9672055902}" type="sibTrans" cxnId="{FBC92C01-D99C-4B92-AF70-06853A2CCD8E}">
      <dgm:prSet/>
      <dgm:spPr/>
      <dgm:t>
        <a:bodyPr/>
        <a:lstStyle/>
        <a:p>
          <a:endParaRPr lang="en-GB"/>
        </a:p>
      </dgm:t>
    </dgm:pt>
    <dgm:pt modelId="{29C7E236-0C3D-439A-A600-2160DCA0B321}">
      <dgm:prSet phldrT="[Text]" custT="1"/>
      <dgm:spPr/>
      <dgm:t>
        <a:bodyPr/>
        <a:lstStyle/>
        <a:p>
          <a:r>
            <a:rPr lang="sl-SI" sz="1400" b="0">
              <a:latin typeface="Ubuntu" panose="020B0504030602030204" pitchFamily="34" charset="0"/>
            </a:rPr>
            <a:t>Prijave z najvišjimi ocenami so potrjene</a:t>
          </a:r>
          <a:endParaRPr lang="en-GB" sz="1400" b="0">
            <a:latin typeface="Ubuntu" panose="020B0504030602030204" pitchFamily="34" charset="0"/>
          </a:endParaRPr>
        </a:p>
      </dgm:t>
    </dgm:pt>
    <dgm:pt modelId="{15BE0D7F-CC92-4E1E-BFFA-942C41298958}" type="parTrans" cxnId="{1A5B4EBC-0B84-40C3-92E9-1D784FD88F4B}">
      <dgm:prSet/>
      <dgm:spPr/>
      <dgm:t>
        <a:bodyPr/>
        <a:lstStyle/>
        <a:p>
          <a:endParaRPr lang="en-GB"/>
        </a:p>
      </dgm:t>
    </dgm:pt>
    <dgm:pt modelId="{6686793C-BD0A-44AC-91F5-88E6B9FDF81B}" type="sibTrans" cxnId="{1A5B4EBC-0B84-40C3-92E9-1D784FD88F4B}">
      <dgm:prSet/>
      <dgm:spPr/>
      <dgm:t>
        <a:bodyPr/>
        <a:lstStyle/>
        <a:p>
          <a:endParaRPr lang="en-GB"/>
        </a:p>
      </dgm:t>
    </dgm:pt>
    <dgm:pt modelId="{C5A7D64E-72E7-41D1-9A41-496F6514DC15}">
      <dgm:prSet phldrT="[Text]" custT="1"/>
      <dgm:spPr/>
      <dgm:t>
        <a:bodyPr/>
        <a:lstStyle/>
        <a:p>
          <a:r>
            <a:rPr lang="sl-SI" sz="1600" b="0">
              <a:latin typeface="Ubuntu" panose="020B0504030602030204" pitchFamily="34" charset="0"/>
            </a:rPr>
            <a:t>Potrditev</a:t>
          </a:r>
          <a:endParaRPr lang="en-GB" sz="1600" b="0">
            <a:latin typeface="Ubuntu" panose="020B0504030602030204" pitchFamily="34" charset="0"/>
          </a:endParaRPr>
        </a:p>
      </dgm:t>
    </dgm:pt>
    <dgm:pt modelId="{35CCA2FA-123E-4B64-B649-028805BFBB94}" type="parTrans" cxnId="{F5074FED-B2ED-4049-8506-556416F6FD33}">
      <dgm:prSet/>
      <dgm:spPr/>
      <dgm:t>
        <a:bodyPr/>
        <a:lstStyle/>
        <a:p>
          <a:endParaRPr lang="en-GB"/>
        </a:p>
      </dgm:t>
    </dgm:pt>
    <dgm:pt modelId="{516D6FD4-E19B-4619-A804-39B894112DFD}" type="sibTrans" cxnId="{F5074FED-B2ED-4049-8506-556416F6FD33}">
      <dgm:prSet/>
      <dgm:spPr/>
      <dgm:t>
        <a:bodyPr/>
        <a:lstStyle/>
        <a:p>
          <a:endParaRPr lang="en-GB"/>
        </a:p>
      </dgm:t>
    </dgm:pt>
    <dgm:pt modelId="{A15A3B7F-E8D7-47EE-AD8C-74EC30721CEF}">
      <dgm:prSet phldrT="[Text]" custT="1"/>
      <dgm:spPr/>
      <dgm:t>
        <a:bodyPr/>
        <a:lstStyle/>
        <a:p>
          <a:r>
            <a:rPr lang="sl-SI" sz="1400" b="0">
              <a:latin typeface="Ubuntu" panose="020B0504030602030204" pitchFamily="34" charset="0"/>
            </a:rPr>
            <a:t>Da/ne</a:t>
          </a:r>
          <a:endParaRPr lang="en-GB" sz="1400" b="0">
            <a:latin typeface="Ubuntu" panose="020B0504030602030204" pitchFamily="34" charset="0"/>
          </a:endParaRPr>
        </a:p>
      </dgm:t>
    </dgm:pt>
    <dgm:pt modelId="{C02B4CCC-80E7-4596-ADBD-C248A05AC6D8}" type="parTrans" cxnId="{147FC420-F4CB-4A66-91E5-08F24CA0C73E}">
      <dgm:prSet/>
      <dgm:spPr/>
      <dgm:t>
        <a:bodyPr/>
        <a:lstStyle/>
        <a:p>
          <a:endParaRPr lang="sl-SI"/>
        </a:p>
      </dgm:t>
    </dgm:pt>
    <dgm:pt modelId="{9907D8E6-4217-42EE-BA8A-740F6D2AB8C2}" type="sibTrans" cxnId="{147FC420-F4CB-4A66-91E5-08F24CA0C73E}">
      <dgm:prSet/>
      <dgm:spPr/>
      <dgm:t>
        <a:bodyPr/>
        <a:lstStyle/>
        <a:p>
          <a:endParaRPr lang="sl-SI"/>
        </a:p>
      </dgm:t>
    </dgm:pt>
    <dgm:pt modelId="{46B40C3F-07F9-417C-9876-3B1A47D6555E}" type="pres">
      <dgm:prSet presAssocID="{2384C60C-24A4-46C4-9C3C-E590716DB482}" presName="rootnode" presStyleCnt="0">
        <dgm:presLayoutVars>
          <dgm:chMax/>
          <dgm:chPref/>
          <dgm:dir/>
          <dgm:animLvl val="lvl"/>
        </dgm:presLayoutVars>
      </dgm:prSet>
      <dgm:spPr/>
    </dgm:pt>
    <dgm:pt modelId="{2490BE2B-3BA3-42FC-A4A7-AED46770C2C5}" type="pres">
      <dgm:prSet presAssocID="{D3C28A5C-B64F-4B37-B973-C0E6E9BA9B1F}" presName="composite" presStyleCnt="0"/>
      <dgm:spPr/>
    </dgm:pt>
    <dgm:pt modelId="{8D072374-20F8-4174-9D0F-C1D85469986E}" type="pres">
      <dgm:prSet presAssocID="{D3C28A5C-B64F-4B37-B973-C0E6E9BA9B1F}" presName="bentUpArrow1" presStyleLbl="alignImgPlace1" presStyleIdx="0" presStyleCnt="3"/>
      <dgm:spPr/>
    </dgm:pt>
    <dgm:pt modelId="{1DFFB50E-8A16-48B9-96D7-4D4CC374EEA7}" type="pres">
      <dgm:prSet presAssocID="{D3C28A5C-B64F-4B37-B973-C0E6E9BA9B1F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2DA430D1-1987-4C24-97D0-0D9B8743C48E}" type="pres">
      <dgm:prSet presAssocID="{D3C28A5C-B64F-4B37-B973-C0E6E9BA9B1F}" presName="ChildText" presStyleLbl="revTx" presStyleIdx="0" presStyleCnt="3" custScaleX="227580" custLinFactNeighborX="75985">
        <dgm:presLayoutVars>
          <dgm:chMax val="0"/>
          <dgm:chPref val="0"/>
          <dgm:bulletEnabled val="1"/>
        </dgm:presLayoutVars>
      </dgm:prSet>
      <dgm:spPr/>
    </dgm:pt>
    <dgm:pt modelId="{557151CC-E660-40B2-B7ED-59234DD47871}" type="pres">
      <dgm:prSet presAssocID="{1B800219-211E-4EFA-AF20-0510F20F13A4}" presName="sibTrans" presStyleCnt="0"/>
      <dgm:spPr/>
    </dgm:pt>
    <dgm:pt modelId="{28027687-C902-4D7D-B548-E2A61817530B}" type="pres">
      <dgm:prSet presAssocID="{41EA5379-DE6F-4BBB-A183-4E124EB82791}" presName="composite" presStyleCnt="0"/>
      <dgm:spPr/>
    </dgm:pt>
    <dgm:pt modelId="{85743E53-D98F-4D8C-A762-57619E04699B}" type="pres">
      <dgm:prSet presAssocID="{41EA5379-DE6F-4BBB-A183-4E124EB82791}" presName="bentUpArrow1" presStyleLbl="alignImgPlace1" presStyleIdx="1" presStyleCnt="3"/>
      <dgm:spPr/>
    </dgm:pt>
    <dgm:pt modelId="{C66D156F-4992-49EE-BC17-F8EB6E31CC14}" type="pres">
      <dgm:prSet presAssocID="{41EA5379-DE6F-4BBB-A183-4E124EB82791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69EC847E-A3B8-4646-A0AA-229CEE44B3F3}" type="pres">
      <dgm:prSet presAssocID="{41EA5379-DE6F-4BBB-A183-4E124EB82791}" presName="ChildText" presStyleLbl="revTx" presStyleIdx="1" presStyleCnt="3" custScaleX="227580" custLinFactNeighborX="75985">
        <dgm:presLayoutVars>
          <dgm:chMax val="0"/>
          <dgm:chPref val="0"/>
          <dgm:bulletEnabled val="1"/>
        </dgm:presLayoutVars>
      </dgm:prSet>
      <dgm:spPr/>
    </dgm:pt>
    <dgm:pt modelId="{8E012DAC-C46C-46EF-B568-65B05ECA38C7}" type="pres">
      <dgm:prSet presAssocID="{0533153F-BE64-4674-BD79-78E9DD302506}" presName="sibTrans" presStyleCnt="0"/>
      <dgm:spPr/>
    </dgm:pt>
    <dgm:pt modelId="{80DA8941-EB16-48C1-9DC0-3E6AA2F007A8}" type="pres">
      <dgm:prSet presAssocID="{CCEE8EC6-5D0C-42D2-9C2C-79C059E175D0}" presName="composite" presStyleCnt="0"/>
      <dgm:spPr/>
    </dgm:pt>
    <dgm:pt modelId="{FBB15DE3-885F-4831-B0BB-8EAAEEA0EB7B}" type="pres">
      <dgm:prSet presAssocID="{CCEE8EC6-5D0C-42D2-9C2C-79C059E175D0}" presName="bentUpArrow1" presStyleLbl="alignImgPlace1" presStyleIdx="2" presStyleCnt="3"/>
      <dgm:spPr/>
    </dgm:pt>
    <dgm:pt modelId="{6A357B7D-7D7C-4F4B-886C-297E614CBE8A}" type="pres">
      <dgm:prSet presAssocID="{CCEE8EC6-5D0C-42D2-9C2C-79C059E175D0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789D3278-034D-4773-8884-395EFDEE83E4}" type="pres">
      <dgm:prSet presAssocID="{CCEE8EC6-5D0C-42D2-9C2C-79C059E175D0}" presName="ChildText" presStyleLbl="revTx" presStyleIdx="2" presStyleCnt="3" custScaleX="227580" custLinFactNeighborX="75985">
        <dgm:presLayoutVars>
          <dgm:chMax val="0"/>
          <dgm:chPref val="0"/>
          <dgm:bulletEnabled val="1"/>
        </dgm:presLayoutVars>
      </dgm:prSet>
      <dgm:spPr/>
    </dgm:pt>
    <dgm:pt modelId="{EF02EA0B-617C-462C-9C6E-C3FDE1F72992}" type="pres">
      <dgm:prSet presAssocID="{40DA4634-0470-4312-B85B-67833CC276A4}" presName="sibTrans" presStyleCnt="0"/>
      <dgm:spPr/>
    </dgm:pt>
    <dgm:pt modelId="{4D818D5D-D139-4763-A2D3-0B53AB178C51}" type="pres">
      <dgm:prSet presAssocID="{C5A7D64E-72E7-41D1-9A41-496F6514DC15}" presName="composite" presStyleCnt="0"/>
      <dgm:spPr/>
    </dgm:pt>
    <dgm:pt modelId="{30DA7B08-51E3-44A9-A15C-9FBC863087C0}" type="pres">
      <dgm:prSet presAssocID="{C5A7D64E-72E7-41D1-9A41-496F6514DC15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BC92C01-D99C-4B92-AF70-06853A2CCD8E}" srcId="{41EA5379-DE6F-4BBB-A183-4E124EB82791}" destId="{D63D1891-6E0E-47B8-8C8D-A4645DA22847}" srcOrd="1" destOrd="0" parTransId="{6EFE5E3F-97C6-4AD1-A763-4F5CE5F0ABD2}" sibTransId="{C18F8FDA-7B54-414E-9D04-8B9672055902}"/>
    <dgm:cxn modelId="{CA8E1F06-3C78-4C54-81FF-116EF706F1F8}" srcId="{D3C28A5C-B64F-4B37-B973-C0E6E9BA9B1F}" destId="{46C184F1-3DB2-442E-A4B3-FF86F026A54C}" srcOrd="0" destOrd="0" parTransId="{9A717077-E781-444D-9D1C-D9FF4CE0666D}" sibTransId="{D181B09F-F3BB-4E6A-B354-4A4A4C52A6A1}"/>
    <dgm:cxn modelId="{147FC420-F4CB-4A66-91E5-08F24CA0C73E}" srcId="{D3C28A5C-B64F-4B37-B973-C0E6E9BA9B1F}" destId="{A15A3B7F-E8D7-47EE-AD8C-74EC30721CEF}" srcOrd="1" destOrd="0" parTransId="{C02B4CCC-80E7-4596-ADBD-C248A05AC6D8}" sibTransId="{9907D8E6-4217-42EE-BA8A-740F6D2AB8C2}"/>
    <dgm:cxn modelId="{0F245940-9B53-4827-9685-C6DF9ACC0D9F}" type="presOf" srcId="{29C7E236-0C3D-439A-A600-2160DCA0B321}" destId="{789D3278-034D-4773-8884-395EFDEE83E4}" srcOrd="0" destOrd="0" presId="urn:microsoft.com/office/officeart/2005/8/layout/StepDownProcess"/>
    <dgm:cxn modelId="{31F61A4B-2B83-4E0C-B5B9-548E7D3624E3}" type="presOf" srcId="{D63D1891-6E0E-47B8-8C8D-A4645DA22847}" destId="{69EC847E-A3B8-4646-A0AA-229CEE44B3F3}" srcOrd="0" destOrd="1" presId="urn:microsoft.com/office/officeart/2005/8/layout/StepDownProcess"/>
    <dgm:cxn modelId="{155F4E6B-EAE6-49EB-9027-DFCC25F9B0B1}" type="presOf" srcId="{2384C60C-24A4-46C4-9C3C-E590716DB482}" destId="{46B40C3F-07F9-417C-9876-3B1A47D6555E}" srcOrd="0" destOrd="0" presId="urn:microsoft.com/office/officeart/2005/8/layout/StepDownProcess"/>
    <dgm:cxn modelId="{E3C0046E-154D-405D-8BA9-A0A84F9C163D}" srcId="{2384C60C-24A4-46C4-9C3C-E590716DB482}" destId="{D3C28A5C-B64F-4B37-B973-C0E6E9BA9B1F}" srcOrd="0" destOrd="0" parTransId="{318D65EB-1E34-466A-923C-953BA9892798}" sibTransId="{1B800219-211E-4EFA-AF20-0510F20F13A4}"/>
    <dgm:cxn modelId="{E356238F-D3B8-4ED5-B86B-CE173BDF2707}" srcId="{2384C60C-24A4-46C4-9C3C-E590716DB482}" destId="{41EA5379-DE6F-4BBB-A183-4E124EB82791}" srcOrd="1" destOrd="0" parTransId="{54CE2388-005B-48BE-8960-CEFB54D04A2F}" sibTransId="{0533153F-BE64-4674-BD79-78E9DD302506}"/>
    <dgm:cxn modelId="{981D4DB8-F04C-416C-A59D-F60906E17E58}" srcId="{41EA5379-DE6F-4BBB-A183-4E124EB82791}" destId="{8C4ACAF9-8D3E-47C4-9379-B8EB5B06E5C3}" srcOrd="0" destOrd="0" parTransId="{CF400264-85E6-4344-A692-38EE99C2C721}" sibTransId="{E950009F-5FF1-429A-A5A9-A427A3CDA720}"/>
    <dgm:cxn modelId="{B82427B9-47AD-4686-AE6F-65AAAFB6BF63}" type="presOf" srcId="{A15A3B7F-E8D7-47EE-AD8C-74EC30721CEF}" destId="{2DA430D1-1987-4C24-97D0-0D9B8743C48E}" srcOrd="0" destOrd="1" presId="urn:microsoft.com/office/officeart/2005/8/layout/StepDownProcess"/>
    <dgm:cxn modelId="{794C25BA-8C47-42AD-A3EF-B034A9A70578}" type="presOf" srcId="{8C4ACAF9-8D3E-47C4-9379-B8EB5B06E5C3}" destId="{69EC847E-A3B8-4646-A0AA-229CEE44B3F3}" srcOrd="0" destOrd="0" presId="urn:microsoft.com/office/officeart/2005/8/layout/StepDownProcess"/>
    <dgm:cxn modelId="{1A5B4EBC-0B84-40C3-92E9-1D784FD88F4B}" srcId="{CCEE8EC6-5D0C-42D2-9C2C-79C059E175D0}" destId="{29C7E236-0C3D-439A-A600-2160DCA0B321}" srcOrd="0" destOrd="0" parTransId="{15BE0D7F-CC92-4E1E-BFFA-942C41298958}" sibTransId="{6686793C-BD0A-44AC-91F5-88E6B9FDF81B}"/>
    <dgm:cxn modelId="{21F402C2-ECCC-48A3-B570-AA15A4EE80ED}" type="presOf" srcId="{41EA5379-DE6F-4BBB-A183-4E124EB82791}" destId="{C66D156F-4992-49EE-BC17-F8EB6E31CC14}" srcOrd="0" destOrd="0" presId="urn:microsoft.com/office/officeart/2005/8/layout/StepDownProcess"/>
    <dgm:cxn modelId="{963C9CD2-B019-486F-8076-4727B239305B}" type="presOf" srcId="{46C184F1-3DB2-442E-A4B3-FF86F026A54C}" destId="{2DA430D1-1987-4C24-97D0-0D9B8743C48E}" srcOrd="0" destOrd="0" presId="urn:microsoft.com/office/officeart/2005/8/layout/StepDownProcess"/>
    <dgm:cxn modelId="{CFB5F4E4-1B17-4883-8BAA-EF625D26079F}" srcId="{2384C60C-24A4-46C4-9C3C-E590716DB482}" destId="{CCEE8EC6-5D0C-42D2-9C2C-79C059E175D0}" srcOrd="2" destOrd="0" parTransId="{1F57EFB0-A0F5-44BA-A350-BFF207F3DEE6}" sibTransId="{40DA4634-0470-4312-B85B-67833CC276A4}"/>
    <dgm:cxn modelId="{F5074FED-B2ED-4049-8506-556416F6FD33}" srcId="{2384C60C-24A4-46C4-9C3C-E590716DB482}" destId="{C5A7D64E-72E7-41D1-9A41-496F6514DC15}" srcOrd="3" destOrd="0" parTransId="{35CCA2FA-123E-4B64-B649-028805BFBB94}" sibTransId="{516D6FD4-E19B-4619-A804-39B894112DFD}"/>
    <dgm:cxn modelId="{D1273EF2-F7EC-4755-872E-8A99845C6D0C}" type="presOf" srcId="{CCEE8EC6-5D0C-42D2-9C2C-79C059E175D0}" destId="{6A357B7D-7D7C-4F4B-886C-297E614CBE8A}" srcOrd="0" destOrd="0" presId="urn:microsoft.com/office/officeart/2005/8/layout/StepDownProcess"/>
    <dgm:cxn modelId="{7E74C1FE-133D-4E09-B448-04E021B880E7}" type="presOf" srcId="{D3C28A5C-B64F-4B37-B973-C0E6E9BA9B1F}" destId="{1DFFB50E-8A16-48B9-96D7-4D4CC374EEA7}" srcOrd="0" destOrd="0" presId="urn:microsoft.com/office/officeart/2005/8/layout/StepDownProcess"/>
    <dgm:cxn modelId="{FC0C7EFF-39D4-4551-B21A-BE1A1019BF49}" type="presOf" srcId="{C5A7D64E-72E7-41D1-9A41-496F6514DC15}" destId="{30DA7B08-51E3-44A9-A15C-9FBC863087C0}" srcOrd="0" destOrd="0" presId="urn:microsoft.com/office/officeart/2005/8/layout/StepDownProcess"/>
    <dgm:cxn modelId="{B9029851-C5F3-41D1-B5FA-158A82B97BD3}" type="presParOf" srcId="{46B40C3F-07F9-417C-9876-3B1A47D6555E}" destId="{2490BE2B-3BA3-42FC-A4A7-AED46770C2C5}" srcOrd="0" destOrd="0" presId="urn:microsoft.com/office/officeart/2005/8/layout/StepDownProcess"/>
    <dgm:cxn modelId="{BDDA843F-F8AE-4CA7-9EC5-4921243E02A3}" type="presParOf" srcId="{2490BE2B-3BA3-42FC-A4A7-AED46770C2C5}" destId="{8D072374-20F8-4174-9D0F-C1D85469986E}" srcOrd="0" destOrd="0" presId="urn:microsoft.com/office/officeart/2005/8/layout/StepDownProcess"/>
    <dgm:cxn modelId="{EF2B3686-D5B2-43B5-B630-8DF550CF8DB2}" type="presParOf" srcId="{2490BE2B-3BA3-42FC-A4A7-AED46770C2C5}" destId="{1DFFB50E-8A16-48B9-96D7-4D4CC374EEA7}" srcOrd="1" destOrd="0" presId="urn:microsoft.com/office/officeart/2005/8/layout/StepDownProcess"/>
    <dgm:cxn modelId="{31FF991B-64E1-46DD-8E83-492C2D4D90CE}" type="presParOf" srcId="{2490BE2B-3BA3-42FC-A4A7-AED46770C2C5}" destId="{2DA430D1-1987-4C24-97D0-0D9B8743C48E}" srcOrd="2" destOrd="0" presId="urn:microsoft.com/office/officeart/2005/8/layout/StepDownProcess"/>
    <dgm:cxn modelId="{9366FBAF-9FF9-4F71-AC53-E8EB4AB2C679}" type="presParOf" srcId="{46B40C3F-07F9-417C-9876-3B1A47D6555E}" destId="{557151CC-E660-40B2-B7ED-59234DD47871}" srcOrd="1" destOrd="0" presId="urn:microsoft.com/office/officeart/2005/8/layout/StepDownProcess"/>
    <dgm:cxn modelId="{748E01B7-C614-4B6E-8A65-729BE8C0215B}" type="presParOf" srcId="{46B40C3F-07F9-417C-9876-3B1A47D6555E}" destId="{28027687-C902-4D7D-B548-E2A61817530B}" srcOrd="2" destOrd="0" presId="urn:microsoft.com/office/officeart/2005/8/layout/StepDownProcess"/>
    <dgm:cxn modelId="{B95D5D82-3546-4D05-A94C-8A025237AE63}" type="presParOf" srcId="{28027687-C902-4D7D-B548-E2A61817530B}" destId="{85743E53-D98F-4D8C-A762-57619E04699B}" srcOrd="0" destOrd="0" presId="urn:microsoft.com/office/officeart/2005/8/layout/StepDownProcess"/>
    <dgm:cxn modelId="{F312EC27-3A06-4E64-A1A0-00905CDD4F4E}" type="presParOf" srcId="{28027687-C902-4D7D-B548-E2A61817530B}" destId="{C66D156F-4992-49EE-BC17-F8EB6E31CC14}" srcOrd="1" destOrd="0" presId="urn:microsoft.com/office/officeart/2005/8/layout/StepDownProcess"/>
    <dgm:cxn modelId="{576D0CCF-866C-4C07-B7A5-183029ACC52A}" type="presParOf" srcId="{28027687-C902-4D7D-B548-E2A61817530B}" destId="{69EC847E-A3B8-4646-A0AA-229CEE44B3F3}" srcOrd="2" destOrd="0" presId="urn:microsoft.com/office/officeart/2005/8/layout/StepDownProcess"/>
    <dgm:cxn modelId="{ACFC77D2-025A-482A-97AB-8668CB36C816}" type="presParOf" srcId="{46B40C3F-07F9-417C-9876-3B1A47D6555E}" destId="{8E012DAC-C46C-46EF-B568-65B05ECA38C7}" srcOrd="3" destOrd="0" presId="urn:microsoft.com/office/officeart/2005/8/layout/StepDownProcess"/>
    <dgm:cxn modelId="{6FC21AD6-9D78-4BA0-9D6F-6542A9E576DD}" type="presParOf" srcId="{46B40C3F-07F9-417C-9876-3B1A47D6555E}" destId="{80DA8941-EB16-48C1-9DC0-3E6AA2F007A8}" srcOrd="4" destOrd="0" presId="urn:microsoft.com/office/officeart/2005/8/layout/StepDownProcess"/>
    <dgm:cxn modelId="{D8395DB2-7A08-4290-9FA2-1E02C249E388}" type="presParOf" srcId="{80DA8941-EB16-48C1-9DC0-3E6AA2F007A8}" destId="{FBB15DE3-885F-4831-B0BB-8EAAEEA0EB7B}" srcOrd="0" destOrd="0" presId="urn:microsoft.com/office/officeart/2005/8/layout/StepDownProcess"/>
    <dgm:cxn modelId="{8C653B32-6696-41B5-B6D5-A7D433408264}" type="presParOf" srcId="{80DA8941-EB16-48C1-9DC0-3E6AA2F007A8}" destId="{6A357B7D-7D7C-4F4B-886C-297E614CBE8A}" srcOrd="1" destOrd="0" presId="urn:microsoft.com/office/officeart/2005/8/layout/StepDownProcess"/>
    <dgm:cxn modelId="{4A1820BD-9239-48DA-8DB1-F7C6A169E488}" type="presParOf" srcId="{80DA8941-EB16-48C1-9DC0-3E6AA2F007A8}" destId="{789D3278-034D-4773-8884-395EFDEE83E4}" srcOrd="2" destOrd="0" presId="urn:microsoft.com/office/officeart/2005/8/layout/StepDownProcess"/>
    <dgm:cxn modelId="{B7E03EE9-2B6C-41C2-8676-ABCAB13A5CCA}" type="presParOf" srcId="{46B40C3F-07F9-417C-9876-3B1A47D6555E}" destId="{EF02EA0B-617C-462C-9C6E-C3FDE1F72992}" srcOrd="5" destOrd="0" presId="urn:microsoft.com/office/officeart/2005/8/layout/StepDownProcess"/>
    <dgm:cxn modelId="{8D4F60B8-8D1D-4625-B343-8D36A62779D6}" type="presParOf" srcId="{46B40C3F-07F9-417C-9876-3B1A47D6555E}" destId="{4D818D5D-D139-4763-A2D3-0B53AB178C51}" srcOrd="6" destOrd="0" presId="urn:microsoft.com/office/officeart/2005/8/layout/StepDownProcess"/>
    <dgm:cxn modelId="{2B1E4A33-E907-4F95-9895-CDF6C6EA44D6}" type="presParOf" srcId="{4D818D5D-D139-4763-A2D3-0B53AB178C51}" destId="{30DA7B08-51E3-44A9-A15C-9FBC863087C0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72374-20F8-4174-9D0F-C1D85469986E}">
      <dsp:nvSpPr>
        <dsp:cNvPr id="0" name=""/>
        <dsp:cNvSpPr/>
      </dsp:nvSpPr>
      <dsp:spPr>
        <a:xfrm rot="5400000">
          <a:off x="2165098" y="1051193"/>
          <a:ext cx="923176" cy="10510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FB50E-8A16-48B9-96D7-4D4CC374EEA7}">
      <dsp:nvSpPr>
        <dsp:cNvPr id="0" name=""/>
        <dsp:cNvSpPr/>
      </dsp:nvSpPr>
      <dsp:spPr>
        <a:xfrm>
          <a:off x="1920512" y="27833"/>
          <a:ext cx="1554086" cy="10878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0" kern="1200">
              <a:latin typeface="Ubuntu" panose="020B0504030602030204" pitchFamily="34" charset="0"/>
            </a:rPr>
            <a:t>Preverjanje upravičenosti</a:t>
          </a:r>
          <a:endParaRPr lang="en-GB" sz="1600" b="0" kern="1200">
            <a:latin typeface="Ubuntu" panose="020B0504030602030204" pitchFamily="34" charset="0"/>
          </a:endParaRPr>
        </a:p>
      </dsp:txBody>
      <dsp:txXfrm>
        <a:off x="1973624" y="80945"/>
        <a:ext cx="1447862" cy="981585"/>
      </dsp:txXfrm>
    </dsp:sp>
    <dsp:sp modelId="{2DA430D1-1987-4C24-97D0-0D9B8743C48E}">
      <dsp:nvSpPr>
        <dsp:cNvPr id="0" name=""/>
        <dsp:cNvSpPr/>
      </dsp:nvSpPr>
      <dsp:spPr>
        <a:xfrm>
          <a:off x="3612438" y="131581"/>
          <a:ext cx="2572323" cy="879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kern="1200">
              <a:latin typeface="Ubuntu" panose="020B0504030602030204" pitchFamily="34" charset="0"/>
            </a:rPr>
            <a:t>10 </a:t>
          </a:r>
          <a:r>
            <a:rPr lang="sl-SI" sz="1400" b="0" kern="1200">
              <a:latin typeface="Ubuntu" panose="020B0504030602030204" pitchFamily="34" charset="0"/>
            </a:rPr>
            <a:t>zahtev v zvezi upravičenostjo</a:t>
          </a:r>
          <a:endParaRPr lang="en-GB" sz="1400" b="0" kern="1200">
            <a:latin typeface="Ubuntu" panose="020B05040306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b="0" kern="1200">
              <a:latin typeface="Ubuntu" panose="020B0504030602030204" pitchFamily="34" charset="0"/>
            </a:rPr>
            <a:t>Da/ne</a:t>
          </a:r>
          <a:endParaRPr lang="en-GB" sz="1400" b="0" kern="1200">
            <a:latin typeface="Ubuntu" panose="020B0504030602030204" pitchFamily="34" charset="0"/>
          </a:endParaRPr>
        </a:p>
      </dsp:txBody>
      <dsp:txXfrm>
        <a:off x="3612438" y="131581"/>
        <a:ext cx="2572323" cy="879215"/>
      </dsp:txXfrm>
    </dsp:sp>
    <dsp:sp modelId="{85743E53-D98F-4D8C-A762-57619E04699B}">
      <dsp:nvSpPr>
        <dsp:cNvPr id="0" name=""/>
        <dsp:cNvSpPr/>
      </dsp:nvSpPr>
      <dsp:spPr>
        <a:xfrm rot="5400000">
          <a:off x="3799687" y="2273163"/>
          <a:ext cx="923176" cy="10510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D156F-4992-49EE-BC17-F8EB6E31CC14}">
      <dsp:nvSpPr>
        <dsp:cNvPr id="0" name=""/>
        <dsp:cNvSpPr/>
      </dsp:nvSpPr>
      <dsp:spPr>
        <a:xfrm>
          <a:off x="3555102" y="1249803"/>
          <a:ext cx="1554086" cy="10878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0" kern="1200">
              <a:latin typeface="Ubuntu" panose="020B0504030602030204" pitchFamily="34" charset="0"/>
            </a:rPr>
            <a:t>Ocena kakovosti</a:t>
          </a:r>
          <a:endParaRPr lang="en-GB" sz="1600" b="0" kern="1200">
            <a:latin typeface="Ubuntu" panose="020B0504030602030204" pitchFamily="34" charset="0"/>
          </a:endParaRPr>
        </a:p>
      </dsp:txBody>
      <dsp:txXfrm>
        <a:off x="3608214" y="1302915"/>
        <a:ext cx="1447862" cy="981585"/>
      </dsp:txXfrm>
    </dsp:sp>
    <dsp:sp modelId="{69EC847E-A3B8-4646-A0AA-229CEE44B3F3}">
      <dsp:nvSpPr>
        <dsp:cNvPr id="0" name=""/>
        <dsp:cNvSpPr/>
      </dsp:nvSpPr>
      <dsp:spPr>
        <a:xfrm>
          <a:off x="5247027" y="1353550"/>
          <a:ext cx="2572323" cy="879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b="0" kern="1200">
              <a:latin typeface="Ubuntu" panose="020B0504030602030204" pitchFamily="34" charset="0"/>
            </a:rPr>
            <a:t>Ocenjevalna komisija</a:t>
          </a:r>
          <a:r>
            <a:rPr lang="en-GB" sz="1400" b="0" kern="1200">
              <a:latin typeface="Ubuntu" panose="020B0504030602030204" pitchFamily="34" charset="0"/>
            </a:rPr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b="0" kern="1200" err="1">
              <a:latin typeface="Ubuntu" panose="020B0504030602030204" pitchFamily="34" charset="0"/>
            </a:rPr>
            <a:t>Predizbor</a:t>
          </a:r>
          <a:r>
            <a:rPr lang="en-GB" sz="1400" b="0" kern="1200">
              <a:latin typeface="Ubuntu" panose="020B0504030602030204" pitchFamily="34" charset="0"/>
            </a:rPr>
            <a:t> </a:t>
          </a:r>
        </a:p>
      </dsp:txBody>
      <dsp:txXfrm>
        <a:off x="5247027" y="1353550"/>
        <a:ext cx="2572323" cy="879215"/>
      </dsp:txXfrm>
    </dsp:sp>
    <dsp:sp modelId="{FBB15DE3-885F-4831-B0BB-8EAAEEA0EB7B}">
      <dsp:nvSpPr>
        <dsp:cNvPr id="0" name=""/>
        <dsp:cNvSpPr/>
      </dsp:nvSpPr>
      <dsp:spPr>
        <a:xfrm rot="5400000">
          <a:off x="5434277" y="3495132"/>
          <a:ext cx="923176" cy="10510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57B7D-7D7C-4F4B-886C-297E614CBE8A}">
      <dsp:nvSpPr>
        <dsp:cNvPr id="0" name=""/>
        <dsp:cNvSpPr/>
      </dsp:nvSpPr>
      <dsp:spPr>
        <a:xfrm>
          <a:off x="5189691" y="2471772"/>
          <a:ext cx="1554086" cy="10878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err="1">
              <a:latin typeface="Ubuntu" panose="020B0504030602030204" pitchFamily="34" charset="0"/>
            </a:rPr>
            <a:t>Operati</a:t>
          </a:r>
          <a:r>
            <a:rPr lang="sl-SI" sz="1600" b="0" kern="1200" err="1">
              <a:latin typeface="Ubuntu" panose="020B0504030602030204" pitchFamily="34" charset="0"/>
            </a:rPr>
            <a:t>vna</a:t>
          </a:r>
          <a:r>
            <a:rPr lang="sl-SI" sz="1600" b="0" kern="1200">
              <a:latin typeface="Ubuntu" panose="020B0504030602030204" pitchFamily="34" charset="0"/>
            </a:rPr>
            <a:t> presoja</a:t>
          </a:r>
          <a:r>
            <a:rPr lang="en-GB" sz="1600" b="0" kern="1200">
              <a:latin typeface="Ubuntu" panose="020B0504030602030204" pitchFamily="34" charset="0"/>
            </a:rPr>
            <a:t> </a:t>
          </a:r>
        </a:p>
      </dsp:txBody>
      <dsp:txXfrm>
        <a:off x="5242803" y="2524884"/>
        <a:ext cx="1447862" cy="981585"/>
      </dsp:txXfrm>
    </dsp:sp>
    <dsp:sp modelId="{789D3278-034D-4773-8884-395EFDEE83E4}">
      <dsp:nvSpPr>
        <dsp:cNvPr id="0" name=""/>
        <dsp:cNvSpPr/>
      </dsp:nvSpPr>
      <dsp:spPr>
        <a:xfrm>
          <a:off x="6881617" y="2575520"/>
          <a:ext cx="2572323" cy="879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b="0" kern="1200">
              <a:latin typeface="Ubuntu" panose="020B0504030602030204" pitchFamily="34" charset="0"/>
            </a:rPr>
            <a:t>Prijave z najvišjimi ocenami so potrjene</a:t>
          </a:r>
          <a:endParaRPr lang="en-GB" sz="1400" b="0" kern="1200">
            <a:latin typeface="Ubuntu" panose="020B0504030602030204" pitchFamily="34" charset="0"/>
          </a:endParaRPr>
        </a:p>
      </dsp:txBody>
      <dsp:txXfrm>
        <a:off x="6881617" y="2575520"/>
        <a:ext cx="2572323" cy="879215"/>
      </dsp:txXfrm>
    </dsp:sp>
    <dsp:sp modelId="{30DA7B08-51E3-44A9-A15C-9FBC863087C0}">
      <dsp:nvSpPr>
        <dsp:cNvPr id="0" name=""/>
        <dsp:cNvSpPr/>
      </dsp:nvSpPr>
      <dsp:spPr>
        <a:xfrm>
          <a:off x="6824281" y="3693742"/>
          <a:ext cx="1554086" cy="10878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0" kern="1200">
              <a:latin typeface="Ubuntu" panose="020B0504030602030204" pitchFamily="34" charset="0"/>
            </a:rPr>
            <a:t>Potrditev</a:t>
          </a:r>
          <a:endParaRPr lang="en-GB" sz="1600" b="0" kern="1200">
            <a:latin typeface="Ubuntu" panose="020B0504030602030204" pitchFamily="34" charset="0"/>
          </a:endParaRPr>
        </a:p>
      </dsp:txBody>
      <dsp:txXfrm>
        <a:off x="6877393" y="3746854"/>
        <a:ext cx="1447862" cy="981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AF1CB-A7EE-438A-91BF-94AF98D66C0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6FD8B-970B-4C9A-AD74-5EE7E0B31A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4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00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427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90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3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336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515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671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084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4FDB5-A320-82B9-C5E2-8EA33E851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091A9-710F-40F3-6691-03C1F9C82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8D8C2D-ED09-D8A1-B174-D835280B6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9F40-EEF9-B35C-719F-AEEC9B356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366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65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492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654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121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98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609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976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590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CB9D-8042-C9D6-C6F7-3B24B500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CFFFDD67-C854-EE5C-8CD5-132F2DE6B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F43CC41-3A6F-1926-DA01-5BEAC857C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93D5873-5667-4A9E-F16E-8A7CC2085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259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80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700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6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67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60946-0CAC-9662-8E95-6BE2CAC12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61628-6B37-E4A9-4ECD-98BDD8BA0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E2965-FEC8-D072-61DA-5C94B2401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9EAB6-E924-E295-118E-186AD0C4D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116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521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313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273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733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401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284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02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299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76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68FA-32B1-5874-0E47-0479B5DC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67A55-4357-DEF0-049C-5E7DE9178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8493B-2222-C8E8-BC00-A312FF071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endParaRPr lang="en-GB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09C49-4DE0-7489-3537-56D5D50D4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055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6FD8B-970B-4C9A-AD74-5EE7E0B31AE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0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98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2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45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1">
            <a:extLst>
              <a:ext uri="{FF2B5EF4-FFF2-40B4-BE49-F238E27FC236}">
                <a16:creationId xmlns:a16="http://schemas.microsoft.com/office/drawing/2014/main" id="{F864128D-69E7-C536-8F45-B47E164C40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43275" cy="25812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19" name="Espace réservé pour une image  11">
            <a:extLst>
              <a:ext uri="{FF2B5EF4-FFF2-40B4-BE49-F238E27FC236}">
                <a16:creationId xmlns:a16="http://schemas.microsoft.com/office/drawing/2014/main" id="{8A6A1543-D061-6FCE-23F4-D9DFC1EA7C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02560"/>
            <a:ext cx="3343275" cy="25812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51E07EA7-27E3-FC7F-71E9-111ADED9EF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415281"/>
            <a:ext cx="3343275" cy="144272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INSERT PICTURE HERE</a:t>
            </a:r>
          </a:p>
        </p:txBody>
      </p:sp>
      <p:sp>
        <p:nvSpPr>
          <p:cNvPr id="21" name="Espace réservé pour une image  11">
            <a:extLst>
              <a:ext uri="{FF2B5EF4-FFF2-40B4-BE49-F238E27FC236}">
                <a16:creationId xmlns:a16="http://schemas.microsoft.com/office/drawing/2014/main" id="{B68B86E5-D1EF-6E59-0A1D-ECED4EECF6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4240" y="1"/>
            <a:ext cx="3343275" cy="201676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2" name="Espace réservé pour une image  11">
            <a:extLst>
              <a:ext uri="{FF2B5EF4-FFF2-40B4-BE49-F238E27FC236}">
                <a16:creationId xmlns:a16="http://schemas.microsoft.com/office/drawing/2014/main" id="{1C343DFC-B486-36B8-D674-FEDBAB8B41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4240" y="2123440"/>
            <a:ext cx="3343275" cy="26009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3" name="Espace réservé pour une image  11">
            <a:extLst>
              <a:ext uri="{FF2B5EF4-FFF2-40B4-BE49-F238E27FC236}">
                <a16:creationId xmlns:a16="http://schemas.microsoft.com/office/drawing/2014/main" id="{809CC275-A13A-B80A-78DA-F1C1FBC6CE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44240" y="4826001"/>
            <a:ext cx="3343275" cy="2032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fr-FR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2574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CFF42F-7ED1-6676-812D-9BBF43B320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323" y="652193"/>
            <a:ext cx="5862637" cy="5914572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INSERT </a:t>
            </a:r>
          </a:p>
          <a:p>
            <a:r>
              <a:rPr lang="fr-FR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405564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680864" y="680863"/>
            <a:ext cx="6857997" cy="54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33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132488" y="1132491"/>
            <a:ext cx="6857997" cy="45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1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586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051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91C205-1DF8-960E-145E-4EDD772B2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FC9987-E87D-1F40-2E3F-897B84C225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87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5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687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E822AE-7D14-6498-38B9-C371FE7CA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9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35B5D1-F0FA-79EC-D55F-B31A680E0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02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98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4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3050AC-247B-CDB4-01F2-B957DF110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58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6DC621-5C9C-36BA-B09C-7070E3248A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44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01">
  <p:cSld name="TITLE - 01">
    <p:bg>
      <p:bgPr>
        <a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701040" y="1513439"/>
            <a:ext cx="91440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ahoma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701040" y="2546015"/>
            <a:ext cx="9144000" cy="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701040" y="3579768"/>
            <a:ext cx="91440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741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SI" smtClean="0"/>
              <a:pPr algn="r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23847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208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UI - TITLE - 02">
  <p:cSld name="EUI - TITLE - 0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0"/>
          <a:stretch/>
        </p:blipFill>
        <p:spPr>
          <a:xfrm>
            <a:off x="7426712" y="0"/>
            <a:ext cx="4765288" cy="413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1" descr="Une image contenant texte, extérieur, vaisselle&#10;&#10;Description générée automatiquement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109" y="1538563"/>
            <a:ext cx="3702237" cy="189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1546" y="5268397"/>
            <a:ext cx="3080837" cy="657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3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160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53A50-A2F7-CED2-44C5-40CD2D1FE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4784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DE300-904B-AD07-BC92-2261ACFBF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6E4F5D-C502-4D16-6002-6C1E115D905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7596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GROUND - 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23EC1A8-9EDA-49AD-EAA4-0F714D1706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0311" y="733172"/>
            <a:ext cx="7444292" cy="5391655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2607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GROUND - 0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8F596A6-983F-C211-C353-314C9EB91A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58352" y="785308"/>
            <a:ext cx="8395447" cy="5391655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7379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7A6F08B-0092-461B-C961-6A2DECCE3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84014"/>
          </a:xfrm>
        </p:spPr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1EF77B-C8F3-ADD8-4CC6-7F2E2BD9F2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886686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4100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9522948-CAFC-7179-E097-00BDFB298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90"/>
          <a:stretch/>
        </p:blipFill>
        <p:spPr>
          <a:xfrm>
            <a:off x="0" y="0"/>
            <a:ext cx="12192000" cy="58779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4614" y="1514288"/>
            <a:ext cx="9960761" cy="1313753"/>
          </a:xfrm>
        </p:spPr>
        <p:txBody>
          <a:bodyPr anchor="b" anchorCtr="0"/>
          <a:lstStyle>
            <a:lvl1pPr>
              <a:defRPr sz="4800" b="1" i="0">
                <a:solidFill>
                  <a:srgbClr val="16419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4613" y="2828040"/>
            <a:ext cx="9960760" cy="2048760"/>
          </a:xfrm>
        </p:spPr>
        <p:txBody>
          <a:bodyPr tIns="72000" anchor="t" anchorCtr="0"/>
          <a:lstStyle>
            <a:lvl1pPr marL="0" indent="0">
              <a:buNone/>
              <a:defRPr sz="4000" b="1" i="0">
                <a:solidFill>
                  <a:srgbClr val="A3ADD8"/>
                </a:solidFill>
                <a:latin typeface="Century Gothic" panose="020B0502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t>11/05/2026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040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0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2F56F-290D-3053-50A8-0671245925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040" y="1513439"/>
            <a:ext cx="9144000" cy="85820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fr-FR"/>
              <a:t>TITLE _ PART 1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A6D074-DF0F-1FBB-C64E-0E7574EF26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040" y="2546015"/>
            <a:ext cx="9144000" cy="732218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TITLE _ PART 2</a:t>
            </a:r>
            <a:endParaRPr lang="fr-BE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3E84C1C-5B67-F981-4206-C6EEE2996B0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01040" y="3579768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847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8F596A6-983F-C211-C353-314C9EB91A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58352" y="785308"/>
            <a:ext cx="8395447" cy="5391655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7824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23EC1A8-9EDA-49AD-EAA4-0F714D1706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0311" y="733172"/>
            <a:ext cx="7444292" cy="5391655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0904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3046938-5E70-2CFC-7ED6-72940DAE059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97911" y="2277932"/>
            <a:ext cx="2786232" cy="2302136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Quote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6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363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0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7A6F08B-0092-461B-C961-6A2DECCE3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84014"/>
          </a:xfrm>
        </p:spPr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1EF77B-C8F3-ADD8-4CC6-7F2E2BD9F2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886686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4895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DE300-904B-AD07-BC92-2261ACFBF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6E4F5D-C502-4D16-6002-6C1E115D905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4709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271E6-EBB4-4817-444B-F6BAD52D9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B0CBB0-8623-F8A8-C53D-F15DED2483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292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0DC30-2D99-D30D-F887-206C27FBF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C4F195-13F0-13BD-1379-5ED199892B5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8AF097-CFCA-B87D-3618-DE58B0C458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2692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53A50-A2F7-CED2-44C5-40CD2D1FE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7433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83F82-1840-4B55-9B0F-F175889D4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37E4B9-3346-A85B-E8F3-68C72ECBA2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BBDA82-B99F-90CF-11ED-9CCF368D976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882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24044-5FC5-5531-D740-D48D8D62F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994A134-F1A2-57CB-CB77-C6DB48F30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D25DE3-7AD5-9E92-5E02-877E8ED44E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483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7AF79-5085-45E2-AF69-023EAE831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err="1"/>
              <a:t>Title</a:t>
            </a:r>
            <a:endParaRPr lang="fr-BE"/>
          </a:p>
        </p:txBody>
      </p:sp>
      <p:sp>
        <p:nvSpPr>
          <p:cNvPr id="8" name="Espace réservé pour une image  2">
            <a:extLst>
              <a:ext uri="{FF2B5EF4-FFF2-40B4-BE49-F238E27FC236}">
                <a16:creationId xmlns:a16="http://schemas.microsoft.com/office/drawing/2014/main" id="{26A7FD4E-470C-DDAC-C0CD-DF816B538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2000922"/>
            <a:ext cx="10517188" cy="38601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6371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349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81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785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43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996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465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4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82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227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579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898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065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1">
            <a:extLst>
              <a:ext uri="{FF2B5EF4-FFF2-40B4-BE49-F238E27FC236}">
                <a16:creationId xmlns:a16="http://schemas.microsoft.com/office/drawing/2014/main" id="{F864128D-69E7-C536-8F45-B47E164C40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43275" cy="25812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19" name="Espace réservé pour une image  11">
            <a:extLst>
              <a:ext uri="{FF2B5EF4-FFF2-40B4-BE49-F238E27FC236}">
                <a16:creationId xmlns:a16="http://schemas.microsoft.com/office/drawing/2014/main" id="{8A6A1543-D061-6FCE-23F4-D9DFC1EA7C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02560"/>
            <a:ext cx="3343275" cy="25812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51E07EA7-27E3-FC7F-71E9-111ADED9EF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415281"/>
            <a:ext cx="3343275" cy="144272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INSERT PICTURE HERE</a:t>
            </a:r>
          </a:p>
        </p:txBody>
      </p:sp>
      <p:sp>
        <p:nvSpPr>
          <p:cNvPr id="21" name="Espace réservé pour une image  11">
            <a:extLst>
              <a:ext uri="{FF2B5EF4-FFF2-40B4-BE49-F238E27FC236}">
                <a16:creationId xmlns:a16="http://schemas.microsoft.com/office/drawing/2014/main" id="{B68B86E5-D1EF-6E59-0A1D-ECED4EECF6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4240" y="1"/>
            <a:ext cx="3343275" cy="201676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2" name="Espace réservé pour une image  11">
            <a:extLst>
              <a:ext uri="{FF2B5EF4-FFF2-40B4-BE49-F238E27FC236}">
                <a16:creationId xmlns:a16="http://schemas.microsoft.com/office/drawing/2014/main" id="{1C343DFC-B486-36B8-D674-FEDBAB8B41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4240" y="2123440"/>
            <a:ext cx="3343275" cy="26009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3" name="Espace réservé pour une image  11">
            <a:extLst>
              <a:ext uri="{FF2B5EF4-FFF2-40B4-BE49-F238E27FC236}">
                <a16:creationId xmlns:a16="http://schemas.microsoft.com/office/drawing/2014/main" id="{809CC275-A13A-B80A-78DA-F1C1FBC6CE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44240" y="4826001"/>
            <a:ext cx="3343275" cy="2032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fr-FR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0088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239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CFF42F-7ED1-6676-812D-9BBF43B320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323" y="652193"/>
            <a:ext cx="5862637" cy="5914572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INSERT </a:t>
            </a:r>
          </a:p>
          <a:p>
            <a:r>
              <a:rPr lang="fr-FR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3649747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680864" y="680863"/>
            <a:ext cx="6857997" cy="54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30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132488" y="1132491"/>
            <a:ext cx="6857997" cy="45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857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566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207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91C205-1DF8-960E-145E-4EDD772B2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3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FC9987-E87D-1F40-2E3F-897B84C225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8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930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E822AE-7D14-6498-38B9-C371FE7CA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75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35B5D1-F0FA-79EC-D55F-B31A680E0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1047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37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00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3050AC-247B-CDB4-01F2-B957DF110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6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6DC621-5C9C-36BA-B09C-7070E3248A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2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5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71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69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5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8" r:id="rId26"/>
    <p:sldLayoutId id="2147483689" r:id="rId27"/>
    <p:sldLayoutId id="2147483690" r:id="rId28"/>
    <p:sldLayoutId id="2147483691" r:id="rId29"/>
    <p:sldLayoutId id="2147483752" r:id="rId30"/>
    <p:sldLayoutId id="2147483754" r:id="rId31"/>
    <p:sldLayoutId id="2147483763" r:id="rId32"/>
    <p:sldLayoutId id="2147483764" r:id="rId33"/>
    <p:sldLayoutId id="2147483765" r:id="rId34"/>
    <p:sldLayoutId id="2147483766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9AA97A-133B-C6DD-2984-C4607BE9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TITLE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CEE63F-F4B8-F02D-9246-2ACD2D7B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Level</a:t>
            </a:r>
            <a:r>
              <a:rPr lang="fr-FR"/>
              <a:t> 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608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40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hyperlink" Target="https://www.urban-initiative.eu/calls-proposals/first-call-proposals-innovative-actions/selected-projects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rban-initiative.eu/calls-proposals/third-call-proposals-innovative-actions/selected-projects" TargetMode="External"/><Relationship Id="rId5" Type="http://schemas.openxmlformats.org/officeDocument/2006/relationships/hyperlink" Target="https://www.urban-initiative.eu/calls-proposals/second-call-proposals-innovative-actions/selected-projects-eui-ia-2nd-call" TargetMode="External"/><Relationship Id="rId4" Type="http://schemas.openxmlformats.org/officeDocument/2006/relationships/hyperlink" Target="https://www.urban-initiative.eu/calls-proposals/second-call-proposals-innovative-actions" TargetMode="Externa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ban-initiative.eu/calls-proposals/fourth-call-proposals-innovative-action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urban-initiative.eu/sites/default/files/2026-02/EUI-IA_Call_4_Correspondence_table.xlsx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mailto:info@uia-initiative.eu" TargetMode="Externa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connect.urban-initiative.eu/login" TargetMode="External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urban-initiative.eu/sites/default/files/2026-02/EUI-IA_AF_Courtesy_Document_25II2026.docx" TargetMode="External"/><Relationship Id="rId5" Type="http://schemas.openxmlformats.org/officeDocument/2006/relationships/hyperlink" Target="https://www.urban-initiative.eu/sites/default/files/2026-02/EUI-IA%20Call%204_Technical%20Guidance%20-%20EUI%20Connect%20platform_10II2026.pdf" TargetMode="External"/><Relationship Id="rId4" Type="http://schemas.openxmlformats.org/officeDocument/2006/relationships/hyperlink" Target="https://www.urban-initiative.eu/sites/default/files/2026-02/EUI-IA%20GUIDANCE_Call%204_Local%20Level%20Innovations_3II2026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urban-initiative.eu/capacity-building/peer-reviews/call-spring2026" TargetMode="External"/><Relationship Id="rId5" Type="http://schemas.openxmlformats.org/officeDocument/2006/relationships/hyperlink" Target="https://mesta.si/wp-content/uploads/2023/09/EUI_upravicenci.xlsx" TargetMode="Externa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ww.urban-initiative.eu/capacity-building/pilot-call-c2c-exchanges" TargetMode="Externa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www.urbact.eu/" TargetMode="External"/><Relationship Id="rId5" Type="http://schemas.openxmlformats.org/officeDocument/2006/relationships/hyperlink" Target="http://www.urban-initiative.eu/" TargetMode="Externa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regions-and-cities.ec.europa.eu/cities-portal_e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3EF34B-A6EF-E5ED-3792-6DDDD17F6D98}"/>
              </a:ext>
            </a:extLst>
          </p:cNvPr>
          <p:cNvSpPr txBox="1"/>
          <p:nvPr/>
        </p:nvSpPr>
        <p:spPr>
          <a:xfrm>
            <a:off x="1437789" y="3945122"/>
            <a:ext cx="10137020" cy="159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b="1">
                <a:solidFill>
                  <a:srgbClr val="1CAF96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Predstavitev četrtega razpisa za Inovativne projekte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>
                <a:solidFill>
                  <a:srgbClr val="0C114D"/>
                </a:solidFill>
                <a:latin typeface="Ubuntu Light" panose="020B03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Petra </a:t>
            </a:r>
            <a:r>
              <a:rPr lang="sl-SI" sz="2000" b="1" err="1">
                <a:solidFill>
                  <a:srgbClr val="0C114D"/>
                </a:solidFill>
                <a:latin typeface="Ubuntu Light" panose="020B03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Očkerl</a:t>
            </a:r>
            <a:r>
              <a:rPr lang="sl-SI" sz="2000" b="1">
                <a:solidFill>
                  <a:srgbClr val="0C114D"/>
                </a:solidFill>
                <a:latin typeface="Ubuntu Light" panose="020B03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Rachela Škrinjar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>
                <a:solidFill>
                  <a:srgbClr val="0C114D"/>
                </a:solidFill>
                <a:latin typeface="Ubuntu Light" panose="020B03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11. 3. 2026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1CAF96"/>
              </a:solidFill>
              <a:effectLst/>
              <a:uLnTx/>
              <a:uFillTx/>
              <a:latin typeface="Ubuntu Light" panose="020B03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4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63DEE0-EDCD-2AA5-C7A6-3C3B7AAFF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01" b="3329"/>
          <a:stretch/>
        </p:blipFill>
        <p:spPr>
          <a:xfrm>
            <a:off x="5813680" y="838542"/>
            <a:ext cx="6181764" cy="5342609"/>
          </a:xfrm>
          <a:prstGeom prst="rect">
            <a:avLst/>
          </a:prstGeom>
        </p:spPr>
      </p:pic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8D6CC23C-1FA9-B4B0-8C2F-1F7F1638D3F4}"/>
              </a:ext>
            </a:extLst>
          </p:cNvPr>
          <p:cNvSpPr/>
          <p:nvPr/>
        </p:nvSpPr>
        <p:spPr>
          <a:xfrm flipV="1">
            <a:off x="5809178" y="4770535"/>
            <a:ext cx="4464309" cy="948529"/>
          </a:xfrm>
          <a:custGeom>
            <a:avLst/>
            <a:gdLst>
              <a:gd name="connsiteX0" fmla="*/ 0 w 2501900"/>
              <a:gd name="connsiteY0" fmla="*/ 0 h 1358900"/>
              <a:gd name="connsiteX1" fmla="*/ 990600 w 2501900"/>
              <a:gd name="connsiteY1" fmla="*/ 990600 h 1358900"/>
              <a:gd name="connsiteX2" fmla="*/ 2501900 w 2501900"/>
              <a:gd name="connsiteY2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900" h="1358900">
                <a:moveTo>
                  <a:pt x="0" y="0"/>
                </a:moveTo>
                <a:cubicBezTo>
                  <a:pt x="286808" y="382058"/>
                  <a:pt x="573617" y="764117"/>
                  <a:pt x="990600" y="990600"/>
                </a:cubicBezTo>
                <a:cubicBezTo>
                  <a:pt x="1407583" y="1217083"/>
                  <a:pt x="1954741" y="1287991"/>
                  <a:pt x="2501900" y="1358900"/>
                </a:cubicBezTo>
              </a:path>
            </a:pathLst>
          </a:custGeom>
          <a:noFill/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054BFE11-D850-5FED-3C2E-807E7400CA08}"/>
              </a:ext>
            </a:extLst>
          </p:cNvPr>
          <p:cNvSpPr txBox="1"/>
          <p:nvPr/>
        </p:nvSpPr>
        <p:spPr>
          <a:xfrm>
            <a:off x="514628" y="270449"/>
            <a:ext cx="10709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UIA</a:t>
            </a:r>
            <a:r>
              <a:rPr lang="sl-SI" sz="32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(Urban </a:t>
            </a:r>
            <a:r>
              <a:rPr lang="sl-SI" sz="32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</a:t>
            </a:r>
            <a:r>
              <a:rPr lang="sl-SI" sz="32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32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  <a:r>
              <a:rPr lang="sl-SI" sz="32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pt-PT" sz="32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2400" b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Evropski urbani laboratorij </a:t>
            </a:r>
            <a:r>
              <a:rPr lang="en-GB" sz="2400" b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lang="en-GB" sz="2400" b="1">
                <a:solidFill>
                  <a:schemeClr val="accent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</a:t>
            </a:r>
            <a:r>
              <a:rPr lang="en-GB" sz="2400" b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fr-FR" sz="2400" b="1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1">
            <a:extLst>
              <a:ext uri="{FF2B5EF4-FFF2-40B4-BE49-F238E27FC236}">
                <a16:creationId xmlns:a16="http://schemas.microsoft.com/office/drawing/2014/main" id="{ECC0987A-C530-D801-AB98-49DA65BA1B61}"/>
              </a:ext>
            </a:extLst>
          </p:cNvPr>
          <p:cNvSpPr txBox="1"/>
          <p:nvPr/>
        </p:nvSpPr>
        <p:spPr>
          <a:xfrm>
            <a:off x="672745" y="1588385"/>
            <a:ext cx="5818470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1200"/>
              </a:spcAft>
              <a:buBlip>
                <a:blip r:embed="rId4"/>
              </a:buBlip>
            </a:pPr>
            <a:r>
              <a:rPr lang="pt-PT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372 mi</a:t>
            </a:r>
            <a:r>
              <a:rPr lang="sl-SI" b="1" err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lijonov</a:t>
            </a:r>
            <a:r>
              <a:rPr lang="sl-SI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evrov iz ESRR</a:t>
            </a:r>
            <a:endParaRPr lang="pt-PT" b="1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1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GB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sl-SI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razpisov</a:t>
            </a:r>
            <a:endParaRPr lang="en-GB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100"/>
              </a:lnSpc>
              <a:buBlip>
                <a:blip r:embed="rId4"/>
              </a:buBlip>
            </a:pPr>
            <a:r>
              <a:rPr lang="pt-PT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 </a:t>
            </a:r>
            <a:r>
              <a:rPr lang="sl-SI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potrjenih </a:t>
            </a:r>
            <a:r>
              <a:rPr lang="pt-PT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</a:t>
            </a:r>
            <a:r>
              <a:rPr lang="sl-SI" b="1" err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ktov</a:t>
            </a:r>
            <a:r>
              <a:rPr lang="sl-SI" b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 19 držav članic EU</a:t>
            </a:r>
            <a:endParaRPr lang="en-GB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FE496C-9360-24E2-2C38-E135582CCDD3}"/>
              </a:ext>
            </a:extLst>
          </p:cNvPr>
          <p:cNvSpPr txBox="1"/>
          <p:nvPr/>
        </p:nvSpPr>
        <p:spPr>
          <a:xfrm>
            <a:off x="514628" y="3300426"/>
            <a:ext cx="3067352" cy="1379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sl-SI" sz="1600" b="1" kern="0">
                <a:solidFill>
                  <a:srgbClr val="1CAF96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Maribor URBAN SOIL 4 FOOD</a:t>
            </a:r>
            <a:r>
              <a:rPr lang="pt-PT" sz="1600" kern="0">
                <a:solidFill>
                  <a:srgbClr val="1CAF96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07000"/>
              </a:lnSpc>
            </a:pPr>
            <a:r>
              <a:rPr lang="pt-PT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sl-SI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Krožno gospodarstvo</a:t>
            </a:r>
            <a:endParaRPr lang="pt-PT" sz="900" kern="100">
              <a:solidFill>
                <a:srgbClr val="0C114D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sl-SI" sz="900" b="1" kern="0">
                <a:solidFill>
                  <a:srgbClr val="0C114D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ESRR: 2.998.120 EUR</a:t>
            </a:r>
            <a:endParaRPr lang="pt-PT" sz="900" b="1" kern="100">
              <a:solidFill>
                <a:srgbClr val="0C114D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sl-SI" sz="900" kern="0">
                <a:solidFill>
                  <a:srgbClr val="0C114D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Trajanje</a:t>
            </a:r>
            <a:r>
              <a:rPr lang="pt-PT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l-SI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sl-SI" sz="900" kern="0">
                <a:solidFill>
                  <a:srgbClr val="0C114D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PT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sl-SI" sz="900" kern="0">
              <a:solidFill>
                <a:srgbClr val="0C114D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sl-SI" sz="900">
                <a:solidFill>
                  <a:srgbClr val="0B104C"/>
                </a:solidFill>
              </a:rPr>
              <a:t>Glavni cilj projekta je bil uporaba mestnih odpadkov kot virov za proizvodnjo in proizvodnja zemljin za lokalno prehrambno samozadostnost.</a:t>
            </a:r>
          </a:p>
          <a:p>
            <a:pPr algn="r">
              <a:lnSpc>
                <a:spcPct val="107000"/>
              </a:lnSpc>
            </a:pPr>
            <a:endParaRPr lang="pt-PT" sz="900" kern="100">
              <a:solidFill>
                <a:srgbClr val="0C114D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EDEFF9-A458-96CF-17AD-8E957C3DD6EB}"/>
              </a:ext>
            </a:extLst>
          </p:cNvPr>
          <p:cNvSpPr txBox="1"/>
          <p:nvPr/>
        </p:nvSpPr>
        <p:spPr>
          <a:xfrm>
            <a:off x="1339702" y="4877055"/>
            <a:ext cx="2279034" cy="1379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pt-PT" sz="1600" b="1" kern="0">
                <a:solidFill>
                  <a:srgbClr val="1CAF96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sl-SI" sz="1600" b="1" kern="0" err="1">
                <a:solidFill>
                  <a:srgbClr val="1CAF96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jubljana</a:t>
            </a:r>
            <a:r>
              <a:rPr lang="sl-SI" sz="1600" b="1" kern="0">
                <a:solidFill>
                  <a:srgbClr val="1CAF96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APPLAUSE </a:t>
            </a:r>
            <a:r>
              <a:rPr lang="pt-PT" sz="1600" kern="0">
                <a:solidFill>
                  <a:srgbClr val="1CAF96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07000"/>
              </a:lnSpc>
            </a:pPr>
            <a:r>
              <a:rPr lang="pt-PT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sl-SI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Krožno gospodarstvo</a:t>
            </a:r>
            <a:endParaRPr lang="pt-PT" sz="900" kern="100">
              <a:solidFill>
                <a:srgbClr val="0C114D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sl-SI" sz="900" b="1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ESRR: </a:t>
            </a:r>
            <a:r>
              <a:rPr lang="sl-SI" sz="900" b="1" kern="0">
                <a:solidFill>
                  <a:srgbClr val="0C114D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4.162.072 EUR </a:t>
            </a:r>
          </a:p>
          <a:p>
            <a:pPr algn="r">
              <a:lnSpc>
                <a:spcPct val="107000"/>
              </a:lnSpc>
            </a:pPr>
            <a:r>
              <a:rPr lang="sl-SI" sz="900" kern="0">
                <a:solidFill>
                  <a:srgbClr val="0C114D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Trajanje</a:t>
            </a:r>
            <a:r>
              <a:rPr lang="pt-PT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l-SI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sl-SI" sz="900" kern="0">
                <a:solidFill>
                  <a:srgbClr val="0C114D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PT" sz="900" kern="0">
                <a:solidFill>
                  <a:srgbClr val="0C114D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sl-SI" sz="900" kern="0">
              <a:solidFill>
                <a:srgbClr val="0C114D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sl-SI" sz="900">
                <a:solidFill>
                  <a:srgbClr val="0B104C"/>
                </a:solidFill>
              </a:rPr>
              <a:t>Projekt je naslavljal nerešena vprašanja glede ravnanja z invazivnimi tujerodnimi rastlinami v smislu </a:t>
            </a:r>
            <a:r>
              <a:rPr lang="sl-SI" sz="900" err="1">
                <a:solidFill>
                  <a:srgbClr val="0B104C"/>
                </a:solidFill>
              </a:rPr>
              <a:t>zero-waste</a:t>
            </a:r>
            <a:r>
              <a:rPr lang="sl-SI" sz="900">
                <a:solidFill>
                  <a:srgbClr val="0B104C"/>
                </a:solidFill>
              </a:rPr>
              <a:t> pristopa in krožnega gospodarstva.</a:t>
            </a:r>
            <a:endParaRPr lang="pt-PT" sz="900" kern="100">
              <a:solidFill>
                <a:srgbClr val="0C114D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671585" y="5774751"/>
            <a:ext cx="1358900" cy="8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9874E161-4B6B-FDC4-3222-20BD3FC14870}"/>
              </a:ext>
            </a:extLst>
          </p:cNvPr>
          <p:cNvSpPr/>
          <p:nvPr/>
        </p:nvSpPr>
        <p:spPr>
          <a:xfrm>
            <a:off x="5809178" y="4601369"/>
            <a:ext cx="4634653" cy="131962"/>
          </a:xfrm>
          <a:custGeom>
            <a:avLst/>
            <a:gdLst>
              <a:gd name="connsiteX0" fmla="*/ 0 w 2445488"/>
              <a:gd name="connsiteY0" fmla="*/ 0 h 684901"/>
              <a:gd name="connsiteX1" fmla="*/ 967563 w 2445488"/>
              <a:gd name="connsiteY1" fmla="*/ 606056 h 684901"/>
              <a:gd name="connsiteX2" fmla="*/ 2445488 w 2445488"/>
              <a:gd name="connsiteY2" fmla="*/ 659219 h 68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488" h="684901">
                <a:moveTo>
                  <a:pt x="0" y="0"/>
                </a:moveTo>
                <a:cubicBezTo>
                  <a:pt x="279991" y="248093"/>
                  <a:pt x="559982" y="496186"/>
                  <a:pt x="967563" y="606056"/>
                </a:cubicBezTo>
                <a:cubicBezTo>
                  <a:pt x="1375144" y="715926"/>
                  <a:pt x="1910316" y="687572"/>
                  <a:pt x="2445488" y="659219"/>
                </a:cubicBezTo>
              </a:path>
            </a:pathLst>
          </a:custGeom>
          <a:noFill/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3ADD56F-B579-04C9-66DA-1854A73D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93" y="3169627"/>
            <a:ext cx="2084938" cy="15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srednji motiv komunikacijske kampanje projekta Applause">
            <a:extLst>
              <a:ext uri="{FF2B5EF4-FFF2-40B4-BE49-F238E27FC236}">
                <a16:creationId xmlns:a16="http://schemas.microsoft.com/office/drawing/2014/main" id="{51E028E8-56C8-AC26-4F2D-8299F705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55" y="5028314"/>
            <a:ext cx="2084938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5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C65DF9FB-DE0C-1F5B-FC2F-D8D078D84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89" y="92743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0A832-B699-CA0A-03C5-268ACE2DFFF8}"/>
              </a:ext>
            </a:extLst>
          </p:cNvPr>
          <p:cNvSpPr txBox="1"/>
          <p:nvPr/>
        </p:nvSpPr>
        <p:spPr>
          <a:xfrm>
            <a:off x="4136066" y="1843950"/>
            <a:ext cx="42104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Ubuntu" panose="020B0504030602030204" pitchFamily="34" charset="0"/>
              </a:rPr>
              <a:t>3. </a:t>
            </a:r>
          </a:p>
          <a:p>
            <a:pPr algn="ctr"/>
            <a:r>
              <a:rPr lang="sl-SI" sz="4000" b="1">
                <a:solidFill>
                  <a:schemeClr val="bg1"/>
                </a:solidFill>
                <a:latin typeface="Ubuntu" panose="020B0504030602030204" pitchFamily="34" charset="0"/>
              </a:rPr>
              <a:t>Razpisi za Inovativne projekte v okviru EUI</a:t>
            </a:r>
            <a:endParaRPr lang="en-GB" sz="4000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5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>
            <a:extLst>
              <a:ext uri="{FF2B5EF4-FFF2-40B4-BE49-F238E27FC236}">
                <a16:creationId xmlns:a16="http://schemas.microsoft.com/office/drawing/2014/main" id="{A1374BE8-E829-6FC7-5912-E864B0AA92C3}"/>
              </a:ext>
            </a:extLst>
          </p:cNvPr>
          <p:cNvSpPr txBox="1"/>
          <p:nvPr/>
        </p:nvSpPr>
        <p:spPr>
          <a:xfrm>
            <a:off x="406749" y="1399477"/>
            <a:ext cx="684495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hlinkClick r:id="rId3"/>
              </a:rPr>
              <a:t>1.</a:t>
            </a:r>
            <a:r>
              <a:rPr kumimoji="0" lang="sl-SI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hlinkClick r:id="rId3"/>
              </a:rPr>
              <a:t> RAZPIS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hlinkClick r:id="rId3"/>
              </a:rPr>
              <a:t>: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T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ema: 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Nov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i evropski Bauhaus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Proračun: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65 </a:t>
            </a:r>
            <a:r>
              <a:rPr kumimoji="0" lang="sl-SI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milijonov evrov ESRR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300" b="0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Odprt od </a:t>
            </a:r>
            <a:r>
              <a:rPr kumimoji="0" lang="en-GB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10.</a:t>
            </a:r>
            <a:r>
              <a:rPr kumimoji="0" lang="sl-SI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</a:t>
            </a:r>
            <a:r>
              <a:rPr kumimoji="0" lang="en-GB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10.</a:t>
            </a:r>
            <a:r>
              <a:rPr kumimoji="0" lang="sl-SI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</a:t>
            </a:r>
            <a:r>
              <a:rPr kumimoji="0" lang="en-GB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2022 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do</a:t>
            </a:r>
            <a:r>
              <a:rPr kumimoji="0" lang="en-GB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19.</a:t>
            </a:r>
            <a:r>
              <a:rPr kumimoji="0" lang="sl-SI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</a:t>
            </a:r>
            <a:r>
              <a:rPr kumimoji="0" lang="en-GB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1.</a:t>
            </a:r>
            <a:r>
              <a:rPr kumimoji="0" lang="sl-SI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</a:t>
            </a:r>
            <a:r>
              <a:rPr kumimoji="0" lang="en-GB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2023;</a:t>
            </a:r>
            <a:r>
              <a:rPr kumimoji="0" lang="sl-SI" sz="1300" b="0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</a:t>
            </a:r>
            <a:r>
              <a:rPr lang="en-GB" sz="1300" b="1" u="sng">
                <a:solidFill>
                  <a:srgbClr val="1CAF96"/>
                </a:solidFill>
                <a:latin typeface="Ubuntu" panose="020B0504030602030204" pitchFamily="34" charset="0"/>
                <a:hlinkClick r:id="rId3"/>
              </a:rPr>
              <a:t>14 </a:t>
            </a:r>
            <a:r>
              <a:rPr lang="sl-SI" sz="1300" b="1" u="sng">
                <a:solidFill>
                  <a:srgbClr val="1CAF96"/>
                </a:solidFill>
                <a:latin typeface="Ubuntu" panose="020B0504030602030204" pitchFamily="34" charset="0"/>
                <a:hlinkClick r:id="rId3"/>
              </a:rPr>
              <a:t>potrjenih projektov</a:t>
            </a:r>
            <a:endParaRPr lang="en-GB" sz="1300" b="1" u="sng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300" b="0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Obdobje izvajanja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: 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m</a:t>
            </a:r>
            <a:r>
              <a:rPr kumimoji="0" lang="en-GB" sz="1300" b="1" i="0" u="none" strike="noStrike" kern="1200" cap="none" spc="0" normalizeH="0" baseline="0" noProof="0" err="1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ar</a:t>
            </a:r>
            <a:r>
              <a:rPr kumimoji="0" lang="sl-SI" sz="1300" b="1" i="0" u="none" strike="noStrike" kern="1200" cap="none" spc="0" normalizeH="0" baseline="0" noProof="0" err="1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ec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2024–</a:t>
            </a:r>
            <a:r>
              <a:rPr kumimoji="0" lang="sl-SI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avgust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 2027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1CAF96"/>
              </a:solidFill>
              <a:effectLst/>
              <a:uLnTx/>
              <a:uFillTx/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hlinkClick r:id="rId4"/>
              </a:rPr>
              <a:t>2.</a:t>
            </a:r>
            <a:r>
              <a:rPr kumimoji="0" lang="sl-SI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hlinkClick r:id="rId4"/>
              </a:rPr>
              <a:t> RAZPIS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hlinkClick r:id="rId4"/>
              </a:rPr>
              <a:t>: 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T</a:t>
            </a: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em</a:t>
            </a:r>
            <a:r>
              <a:rPr kumimoji="0" lang="sl-SI" sz="1300" b="0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e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: </a:t>
            </a:r>
            <a:r>
              <a:rPr kumimoji="0" lang="sl-SI" sz="13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Ozelenjevanje mest, Trajnostni turizem in </a:t>
            </a:r>
            <a:r>
              <a:rPr kumimoji="0" lang="sl-SI" sz="1300" b="1" i="0" u="none" strike="noStrike" kern="1200" cap="none" spc="0" normalizeH="0" baseline="0" noProof="0" err="1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Izko</a:t>
            </a:r>
            <a:r>
              <a:rPr lang="sl-SI" sz="1300" b="1" err="1">
                <a:solidFill>
                  <a:srgbClr val="0C114D"/>
                </a:solidFill>
                <a:latin typeface="Ubuntu" panose="020B0504030602030204" pitchFamily="34" charset="0"/>
              </a:rPr>
              <a:t>riščanje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 talentov v mestih,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ki se zmanjšujejo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Proračun: 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120 mil</a:t>
            </a:r>
            <a:r>
              <a:rPr lang="sl-SI" sz="1300" b="1" err="1">
                <a:solidFill>
                  <a:srgbClr val="0C114D"/>
                </a:solidFill>
                <a:latin typeface="Ubuntu" panose="020B0504030602030204" pitchFamily="34" charset="0"/>
              </a:rPr>
              <a:t>ijonov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 evrov ESRR</a:t>
            </a:r>
            <a:endParaRPr lang="en-GB" sz="13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Odprt od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31.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5.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2023 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do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5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10.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2023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; </a:t>
            </a:r>
            <a:r>
              <a:rPr lang="sl-SI" sz="1300" b="1">
                <a:solidFill>
                  <a:srgbClr val="1CAF96"/>
                </a:solid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 potrjenih projektov</a:t>
            </a:r>
            <a:r>
              <a:rPr lang="sl-SI" sz="1300" b="1">
                <a:solidFill>
                  <a:srgbClr val="1CAF96"/>
                </a:solidFill>
                <a:latin typeface="Ubuntu" panose="020B0504030602030204" pitchFamily="34" charset="0"/>
              </a:rPr>
              <a:t> (Celje, MAG-NET)</a:t>
            </a:r>
            <a:endParaRPr lang="en-GB" sz="1300" b="1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Izvajanje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: 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december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 2024–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maj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 2028</a:t>
            </a:r>
            <a:endParaRPr lang="sl-SI" sz="13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sl-SI" sz="13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kumimoji="0" lang="sl-SI" sz="1300" b="1" i="0" u="sng" strike="noStrike" kern="1200" cap="none" spc="0" normalizeH="0" baseline="0" noProof="0">
                <a:ln>
                  <a:noFill/>
                </a:ln>
                <a:solidFill>
                  <a:srgbClr val="1CAF96"/>
                </a:solidFill>
                <a:effectLst/>
                <a:uLnTx/>
                <a:uFillTx/>
                <a:latin typeface="Ubuntu" panose="020B0504030602030204" pitchFamily="34" charset="0"/>
              </a:rPr>
              <a:t>3. </a:t>
            </a:r>
            <a:r>
              <a:rPr lang="sl-SI" sz="1300" b="1" u="sng">
                <a:solidFill>
                  <a:srgbClr val="1CAF96"/>
                </a:solidFill>
                <a:latin typeface="Ubuntu" panose="020B0504030602030204" pitchFamily="34" charset="0"/>
              </a:rPr>
              <a:t>RAZPIS: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T</a:t>
            </a:r>
            <a:r>
              <a:rPr lang="en-GB" sz="1300" err="1">
                <a:solidFill>
                  <a:srgbClr val="0C114D"/>
                </a:solidFill>
                <a:latin typeface="Ubuntu" panose="020B0504030602030204" pitchFamily="34" charset="0"/>
              </a:rPr>
              <a:t>em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i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: 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Energetski prehod, tehnologija v mestih</a:t>
            </a:r>
            <a:endParaRPr lang="en-GB" sz="13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Proračun: 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90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 mil</a:t>
            </a:r>
            <a:r>
              <a:rPr lang="sl-SI" sz="1300" b="1" err="1">
                <a:solidFill>
                  <a:srgbClr val="0C114D"/>
                </a:solidFill>
                <a:latin typeface="Ubuntu" panose="020B0504030602030204" pitchFamily="34" charset="0"/>
              </a:rPr>
              <a:t>ijonov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 evrov ESRR</a:t>
            </a:r>
            <a:endParaRPr lang="en-GB" sz="13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Odprt od 6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5.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202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4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do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14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10.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202</a:t>
            </a: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5; </a:t>
            </a:r>
            <a:r>
              <a:rPr lang="sl-SI" sz="1300" b="1">
                <a:solidFill>
                  <a:srgbClr val="1CAF96"/>
                </a:solidFill>
                <a:latin typeface="Ubuntu" panose="020B0504030602030204" pitchFamily="34" charset="0"/>
                <a:hlinkClick r:id="rId6"/>
              </a:rPr>
              <a:t>20 potrjenih projektov </a:t>
            </a:r>
            <a:r>
              <a:rPr lang="sl-SI" sz="1300" b="1">
                <a:solidFill>
                  <a:srgbClr val="1CAF96"/>
                </a:solidFill>
                <a:latin typeface="Ubuntu" panose="020B0504030602030204" pitchFamily="34" charset="0"/>
              </a:rPr>
              <a:t>(Ljubljana, </a:t>
            </a:r>
            <a:r>
              <a:rPr lang="sl-SI" sz="1300" b="1" err="1">
                <a:solidFill>
                  <a:srgbClr val="1CAF96"/>
                </a:solidFill>
                <a:latin typeface="Ubuntu" panose="020B0504030602030204" pitchFamily="34" charset="0"/>
              </a:rPr>
              <a:t>EffiComfort</a:t>
            </a:r>
            <a:r>
              <a:rPr lang="sl-SI" sz="1300" b="1">
                <a:solidFill>
                  <a:srgbClr val="1CAF96"/>
                </a:solidFill>
                <a:latin typeface="Ubuntu" panose="020B0504030602030204" pitchFamily="34" charset="0"/>
              </a:rPr>
              <a:t>)</a:t>
            </a:r>
            <a:endParaRPr lang="en-GB" sz="1300" b="1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sl-SI" sz="1300">
                <a:solidFill>
                  <a:srgbClr val="0C114D"/>
                </a:solidFill>
                <a:latin typeface="Ubuntu" panose="020B0504030602030204" pitchFamily="34" charset="0"/>
              </a:rPr>
              <a:t>Izvajanje</a:t>
            </a:r>
            <a:r>
              <a:rPr lang="en-GB" sz="1300">
                <a:solidFill>
                  <a:srgbClr val="0C114D"/>
                </a:solidFill>
                <a:latin typeface="Ubuntu" panose="020B0504030602030204" pitchFamily="34" charset="0"/>
              </a:rPr>
              <a:t>: 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oktober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 202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5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–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marec</a:t>
            </a:r>
            <a:r>
              <a:rPr lang="en-GB" sz="1300" b="1">
                <a:solidFill>
                  <a:srgbClr val="0C114D"/>
                </a:solidFill>
                <a:latin typeface="Ubuntu" panose="020B0504030602030204" pitchFamily="34" charset="0"/>
              </a:rPr>
              <a:t> 202</a:t>
            </a:r>
            <a:r>
              <a:rPr lang="sl-SI" sz="1300" b="1">
                <a:solidFill>
                  <a:srgbClr val="0C114D"/>
                </a:solidFill>
                <a:latin typeface="Ubuntu" panose="020B0504030602030204" pitchFamily="34" charset="0"/>
              </a:rPr>
              <a:t>9</a:t>
            </a:r>
          </a:p>
          <a:p>
            <a:pPr>
              <a:spcAft>
                <a:spcPts val="1200"/>
              </a:spcAft>
              <a:defRPr/>
            </a:pPr>
            <a:endParaRPr lang="en-GB" sz="12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sl-SI" sz="12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1200"/>
              </a:spcAft>
              <a:defRPr/>
            </a:pPr>
            <a:endParaRPr lang="sl-SI" sz="12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1200"/>
              </a:spcAft>
              <a:defRPr/>
            </a:pPr>
            <a:endParaRPr kumimoji="0" lang="sl-SI" sz="12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9E5E5F6D-FA5D-17CF-430D-962F43161E2B}"/>
              </a:ext>
            </a:extLst>
          </p:cNvPr>
          <p:cNvSpPr txBox="1"/>
          <p:nvPr/>
        </p:nvSpPr>
        <p:spPr>
          <a:xfrm>
            <a:off x="406749" y="687526"/>
            <a:ext cx="7389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Pretekli razpisi</a:t>
            </a:r>
            <a:r>
              <a:rPr lang="en-GB" sz="24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Slika 2" descr="Slika, ki vsebuje besede oblak, na prostem, drevo, zračna fotografija&#10;&#10;Opis je samodejno ustvarjen">
            <a:extLst>
              <a:ext uri="{FF2B5EF4-FFF2-40B4-BE49-F238E27FC236}">
                <a16:creationId xmlns:a16="http://schemas.microsoft.com/office/drawing/2014/main" id="{53728DE8-4D4B-6CFB-5394-643435CDB4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r="33209"/>
          <a:stretch>
            <a:fillRect/>
          </a:stretch>
        </p:blipFill>
        <p:spPr>
          <a:xfrm>
            <a:off x="7251700" y="0"/>
            <a:ext cx="4940300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BBFB056-319A-58EF-7F44-9AA6F9403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0900" y="190726"/>
            <a:ext cx="969420" cy="969420"/>
          </a:xfrm>
          <a:prstGeom prst="rect">
            <a:avLst/>
          </a:prstGeom>
        </p:spPr>
      </p:pic>
      <p:pic>
        <p:nvPicPr>
          <p:cNvPr id="2" name="Slika 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6D1C28C8-9AEE-6BB4-D122-36198E7BD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9" y="6030618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3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4">
            <a:extLst>
              <a:ext uri="{FF2B5EF4-FFF2-40B4-BE49-F238E27FC236}">
                <a16:creationId xmlns:a16="http://schemas.microsoft.com/office/drawing/2014/main" id="{9E5E5F6D-FA5D-17CF-430D-962F43161E2B}"/>
              </a:ext>
            </a:extLst>
          </p:cNvPr>
          <p:cNvSpPr txBox="1"/>
          <p:nvPr/>
        </p:nvSpPr>
        <p:spPr>
          <a:xfrm>
            <a:off x="4461712" y="1116366"/>
            <a:ext cx="6268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l-SI" sz="2400" b="1">
                <a:solidFill>
                  <a:srgbClr val="0C114D"/>
                </a:solidFill>
                <a:latin typeface="Ubuntu" panose="020B0504030602030204" pitchFamily="34" charset="0"/>
                <a:hlinkClick r:id="rId3"/>
              </a:rPr>
              <a:t>4</a:t>
            </a:r>
            <a:r>
              <a:rPr lang="en-GB" sz="2400" b="1">
                <a:solidFill>
                  <a:srgbClr val="0C114D"/>
                </a:solidFill>
                <a:latin typeface="Ubuntu" panose="020B0504030602030204" pitchFamily="34" charset="0"/>
                <a:hlinkClick r:id="rId3"/>
              </a:rPr>
              <a:t>.</a:t>
            </a:r>
            <a:r>
              <a:rPr lang="sl-SI" sz="2400" b="1">
                <a:solidFill>
                  <a:srgbClr val="0C114D"/>
                </a:solidFill>
                <a:latin typeface="Ubuntu" panose="020B0504030602030204" pitchFamily="34" charset="0"/>
                <a:hlinkClick r:id="rId3"/>
              </a:rPr>
              <a:t> RAZPIS </a:t>
            </a:r>
            <a:r>
              <a:rPr lang="sl-SI" sz="2400" b="1">
                <a:solidFill>
                  <a:srgbClr val="0C114D"/>
                </a:solidFill>
                <a:latin typeface="Ubuntu" panose="020B0504030602030204" pitchFamily="34" charset="0"/>
              </a:rPr>
              <a:t> EUI</a:t>
            </a:r>
            <a:r>
              <a:rPr lang="en-GB" sz="2400" b="1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sl-SI" sz="2400" b="1">
                <a:solidFill>
                  <a:srgbClr val="0C114D"/>
                </a:solidFill>
                <a:latin typeface="Ubuntu" panose="020B0504030602030204" pitchFamily="34" charset="0"/>
              </a:rPr>
              <a:t>za Inovativne projekt</a:t>
            </a:r>
            <a:r>
              <a:rPr lang="sl-SI" sz="24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F69DF898-03B3-6D18-DA71-8FD74F6F5A50}"/>
              </a:ext>
            </a:extLst>
          </p:cNvPr>
          <p:cNvSpPr txBox="1"/>
          <p:nvPr/>
        </p:nvSpPr>
        <p:spPr>
          <a:xfrm>
            <a:off x="4461712" y="1858509"/>
            <a:ext cx="6914147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Četrti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razpis 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z okvirnim proračunom </a:t>
            </a:r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60</a:t>
            </a:r>
            <a:r>
              <a:rPr lang="pt-PT" b="1">
                <a:solidFill>
                  <a:srgbClr val="0C114D"/>
                </a:solidFill>
                <a:latin typeface="Ubuntu" panose="020B0504030602030204" pitchFamily="34" charset="0"/>
              </a:rPr>
              <a:t> milijonov evrov 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iz ESRR je namenjen inovativnim projektom, ki se osredotočajo 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na </a:t>
            </a:r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teme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, ki izhajajo </a:t>
            </a:r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iz Agende EU za mesta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:</a:t>
            </a: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konkurenčnost, digitalizacija, inovacije in naložbe,</a:t>
            </a:r>
            <a:endParaRPr lang="sl-SI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socialna vključenost in enakost,</a:t>
            </a:r>
            <a:endParaRPr lang="sl-SI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varnost, zaščita in pripravljenost,</a:t>
            </a:r>
            <a:endParaRPr lang="sl-SI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cenovno dostopna, trajnostna, kakovostna in vključujoča stanovanja ter stavbe,</a:t>
            </a:r>
            <a:endParaRPr lang="sl-SI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podnebni ukrepi, okolje in čista energija,</a:t>
            </a:r>
            <a:endParaRPr lang="sl-SI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mobilnost</a:t>
            </a:r>
          </a:p>
          <a:p>
            <a:pPr lvl="1">
              <a:spcAft>
                <a:spcPts val="600"/>
              </a:spcAft>
            </a:pPr>
            <a:endParaRPr lang="sl-SI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600"/>
              </a:spcAft>
            </a:pPr>
            <a:endParaRPr lang="sl-SI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spcAft>
                <a:spcPts val="600"/>
              </a:spcAft>
              <a:buBlip>
                <a:blip r:embed="rId4"/>
              </a:buBlip>
            </a:pPr>
            <a:endParaRPr lang="sl-SI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600"/>
              </a:spcAft>
            </a:pPr>
            <a:endParaRPr lang="en-GB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lvl="0">
              <a:defRPr/>
            </a:pPr>
            <a:endParaRPr lang="en-GB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lvl="0">
              <a:defRPr/>
            </a:pPr>
            <a:endParaRPr lang="pt-PT" sz="200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lika 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FBD21989-BBD9-7AA9-8F9C-10803285F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D8CDFC1-F80C-2B48-E087-5716A4DD76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FE4C882-0C94-ECF3-4B06-60EFD30AA75F}"/>
              </a:ext>
            </a:extLst>
          </p:cNvPr>
          <p:cNvSpPr txBox="1"/>
          <p:nvPr/>
        </p:nvSpPr>
        <p:spPr>
          <a:xfrm>
            <a:off x="7596013" y="87085"/>
            <a:ext cx="515475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>
              <a:solidFill>
                <a:srgbClr val="0C114D"/>
              </a:solidFill>
              <a:latin typeface="Ubuntu Light" panose="020B03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600" i="1">
                <a:solidFill>
                  <a:srgbClr val="0C114D"/>
                </a:solidFill>
                <a:latin typeface="Ubuntu Light" panose="020B03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Innovation at the Local Level</a:t>
            </a:r>
          </a:p>
        </p:txBody>
      </p:sp>
    </p:spTree>
    <p:extLst>
      <p:ext uri="{BB962C8B-B14F-4D97-AF65-F5344CB8AC3E}">
        <p14:creationId xmlns:p14="http://schemas.microsoft.com/office/powerpoint/2010/main" val="257089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7127E-E6D3-ACDB-93F3-20289100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1">
            <a:extLst>
              <a:ext uri="{FF2B5EF4-FFF2-40B4-BE49-F238E27FC236}">
                <a16:creationId xmlns:a16="http://schemas.microsoft.com/office/drawing/2014/main" id="{6EC169C6-A1AF-8679-C2C6-C0FF4550F4DB}"/>
              </a:ext>
            </a:extLst>
          </p:cNvPr>
          <p:cNvSpPr/>
          <p:nvPr/>
        </p:nvSpPr>
        <p:spPr>
          <a:xfrm>
            <a:off x="6312024" y="476672"/>
            <a:ext cx="6238634" cy="5891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tlCol="0" anchor="ctr"/>
          <a:lstStyle/>
          <a:p>
            <a:r>
              <a:rPr lang="sl-SI" sz="2400" b="1">
                <a:solidFill>
                  <a:schemeClr val="bg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Ključne novosti</a:t>
            </a:r>
            <a:endParaRPr lang="en-GB" sz="2400" b="1" noProof="0">
              <a:solidFill>
                <a:schemeClr val="bg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3A666-5D02-8615-C54B-101424360590}"/>
              </a:ext>
            </a:extLst>
          </p:cNvPr>
          <p:cNvSpPr txBox="1"/>
          <p:nvPr/>
        </p:nvSpPr>
        <p:spPr>
          <a:xfrm>
            <a:off x="2495600" y="1988840"/>
            <a:ext cx="969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Upravičena tudi mala in srednje velika mesta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GB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kalne 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inovacije 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Širši nabor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sl-SI" sz="2000" b="1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GB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sl-SI" sz="2000" b="1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Krajše časovno obdobje 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 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2000" b="1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Manjši obseg </a:t>
            </a:r>
            <a:r>
              <a:rPr lang="en-GB" sz="2000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</a:t>
            </a:r>
            <a:r>
              <a:rPr lang="sl-SI" sz="2000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iranih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projektov (do 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mil</a:t>
            </a:r>
            <a:r>
              <a:rPr lang="sl-SI" sz="2000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ijona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evrov na projekt)</a:t>
            </a:r>
            <a:endParaRPr lang="en-GB" sz="20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Poenostavljen finančni okvir</a:t>
            </a:r>
            <a:endParaRPr lang="en-GB" sz="2000" b="1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000">
              <a:latin typeface="Ubuntu" panose="020B0504030602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Slika 5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05814BA9-93E9-D83E-F212-D89B9BC2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9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0A69-ABCC-5B70-6432-4E78D3F0B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D82145-9932-292E-77B7-CEB5DD3BF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60B1AB1-10AA-4B5F-ECA5-360EB3A3C567}"/>
              </a:ext>
            </a:extLst>
          </p:cNvPr>
          <p:cNvSpPr/>
          <p:nvPr/>
        </p:nvSpPr>
        <p:spPr>
          <a:xfrm>
            <a:off x="232611" y="2183158"/>
            <a:ext cx="2422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25. februar 2026</a:t>
            </a: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Objava razpisa</a:t>
            </a:r>
            <a:endParaRPr lang="pt-PT" b="1">
              <a:solidFill>
                <a:srgbClr val="0C114D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5221BC-7CA8-C52B-B3BB-1FC7EC44423D}"/>
              </a:ext>
            </a:extLst>
          </p:cNvPr>
          <p:cNvSpPr/>
          <p:nvPr/>
        </p:nvSpPr>
        <p:spPr>
          <a:xfrm>
            <a:off x="1454482" y="2183158"/>
            <a:ext cx="4203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>
                <a:solidFill>
                  <a:srgbClr val="1CAF96"/>
                </a:solidFill>
                <a:latin typeface="Ubuntu" panose="020B0504030602030204" pitchFamily="34" charset="0"/>
              </a:rPr>
              <a:t>1</a:t>
            </a:r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5. junij 2026</a:t>
            </a:r>
            <a:r>
              <a:rPr lang="pt-PT" b="1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Rok za prijave</a:t>
            </a:r>
            <a:endParaRPr lang="pt-PT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ctr"/>
            <a:r>
              <a:rPr lang="pt-PT" b="1">
                <a:solidFill>
                  <a:srgbClr val="0C114D"/>
                </a:solidFill>
                <a:latin typeface="Ubuntu" panose="020B0504030602030204" pitchFamily="34" charset="0"/>
              </a:rPr>
              <a:t>14</a:t>
            </a:r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.</a:t>
            </a:r>
            <a:r>
              <a:rPr lang="pt-PT" b="1">
                <a:solidFill>
                  <a:srgbClr val="0C114D"/>
                </a:solidFill>
                <a:latin typeface="Ubuntu" panose="020B0504030602030204" pitchFamily="34" charset="0"/>
              </a:rPr>
              <a:t>00 CEST</a:t>
            </a:r>
            <a:endParaRPr lang="pt-PT" b="1">
              <a:solidFill>
                <a:srgbClr val="0C114D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CE7680-7EE4-CFDF-7082-BD38A4B29B7C}"/>
              </a:ext>
            </a:extLst>
          </p:cNvPr>
          <p:cNvSpPr/>
          <p:nvPr/>
        </p:nvSpPr>
        <p:spPr>
          <a:xfrm>
            <a:off x="3256566" y="4095254"/>
            <a:ext cx="364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200" b="1">
                <a:solidFill>
                  <a:srgbClr val="1CAF96"/>
                </a:solidFill>
                <a:latin typeface="Ubuntu" panose="020B0504030602030204" pitchFamily="34" charset="0"/>
              </a:rPr>
              <a:t>predvidoma</a:t>
            </a:r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 november 2026</a:t>
            </a: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Razglasitev potrjenih projektov</a:t>
            </a:r>
            <a:endParaRPr lang="pt-PT" b="1">
              <a:solidFill>
                <a:srgbClr val="0C114D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A76EC1-7078-B808-5749-81F990A36B3B}"/>
              </a:ext>
            </a:extLst>
          </p:cNvPr>
          <p:cNvSpPr/>
          <p:nvPr/>
        </p:nvSpPr>
        <p:spPr>
          <a:xfrm>
            <a:off x="6093576" y="4095254"/>
            <a:ext cx="364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februar </a:t>
            </a:r>
            <a:r>
              <a:rPr lang="pt-PT" b="1">
                <a:solidFill>
                  <a:srgbClr val="1CAF96"/>
                </a:solidFill>
                <a:latin typeface="Ubuntu" panose="020B0504030602030204" pitchFamily="34" charset="0"/>
              </a:rPr>
              <a:t>202</a:t>
            </a:r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7</a:t>
            </a:r>
            <a:endParaRPr lang="pt-PT" b="1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Konec</a:t>
            </a: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pripravljalne faze</a:t>
            </a:r>
            <a:endParaRPr lang="pt-PT" b="1">
              <a:solidFill>
                <a:srgbClr val="0C114D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D53E2D7-EE2F-731C-B48E-90CA18263BF1}"/>
              </a:ext>
            </a:extLst>
          </p:cNvPr>
          <p:cNvSpPr/>
          <p:nvPr/>
        </p:nvSpPr>
        <p:spPr>
          <a:xfrm>
            <a:off x="840206" y="640394"/>
            <a:ext cx="5253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err="1">
                <a:solidFill>
                  <a:srgbClr val="1CAF96"/>
                </a:solidFill>
                <a:latin typeface="Ubuntu" panose="020B0504030602030204" pitchFamily="34" charset="0"/>
              </a:rPr>
              <a:t>Časovnica</a:t>
            </a:r>
            <a:r>
              <a:rPr lang="sl-SI" sz="3200" b="1">
                <a:solidFill>
                  <a:srgbClr val="1CAF96"/>
                </a:solidFill>
                <a:latin typeface="Ubuntu" panose="020B0504030602030204" pitchFamily="34" charset="0"/>
              </a:rPr>
              <a:t> razpisa</a:t>
            </a:r>
            <a:endParaRPr lang="pt-PT" sz="3200" b="1">
              <a:solidFill>
                <a:srgbClr val="1CAF96"/>
              </a:solidFill>
              <a:latin typeface="Ubuntu" panose="020B0504030602030204" pitchFamily="34" charset="0"/>
            </a:endParaRPr>
          </a:p>
        </p:txBody>
      </p:sp>
      <p:sp>
        <p:nvSpPr>
          <p:cNvPr id="11" name="Retângulo 6">
            <a:extLst>
              <a:ext uri="{FF2B5EF4-FFF2-40B4-BE49-F238E27FC236}">
                <a16:creationId xmlns:a16="http://schemas.microsoft.com/office/drawing/2014/main" id="{277268EA-EBC2-588F-84A1-9F309CDE5BD7}"/>
              </a:ext>
            </a:extLst>
          </p:cNvPr>
          <p:cNvSpPr/>
          <p:nvPr/>
        </p:nvSpPr>
        <p:spPr>
          <a:xfrm>
            <a:off x="8550442" y="4095254"/>
            <a:ext cx="364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marec </a:t>
            </a:r>
            <a:r>
              <a:rPr lang="pt-PT" b="1">
                <a:solidFill>
                  <a:srgbClr val="1CAF96"/>
                </a:solidFill>
                <a:latin typeface="Ubuntu" panose="020B0504030602030204" pitchFamily="34" charset="0"/>
              </a:rPr>
              <a:t>202</a:t>
            </a:r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</a:rPr>
              <a:t>7</a:t>
            </a:r>
            <a:endParaRPr lang="pt-PT" b="1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Začetek</a:t>
            </a:r>
          </a:p>
          <a:p>
            <a:pPr algn="ctr"/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projekta</a:t>
            </a:r>
            <a:endParaRPr lang="pt-PT" b="1">
              <a:solidFill>
                <a:srgbClr val="0C114D"/>
              </a:solidFill>
            </a:endParaRPr>
          </a:p>
        </p:txBody>
      </p:sp>
      <p:pic>
        <p:nvPicPr>
          <p:cNvPr id="9" name="Slika 8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1113FC08-5C02-7679-4524-C62CC54A7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5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FDC167ED-0C76-7EF1-2F43-8EC524FDF619}"/>
              </a:ext>
            </a:extLst>
          </p:cNvPr>
          <p:cNvSpPr txBox="1"/>
          <p:nvPr/>
        </p:nvSpPr>
        <p:spPr>
          <a:xfrm>
            <a:off x="760823" y="706114"/>
            <a:ext cx="641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EUI s tem razpisom </a:t>
            </a:r>
            <a:r>
              <a:rPr lang="sl-SI" b="1">
                <a:solidFill>
                  <a:srgbClr val="1CAF9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podpira projekte, ki so:</a:t>
            </a:r>
            <a:endParaRPr lang="fr-FR" b="1">
              <a:solidFill>
                <a:schemeClr val="tx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B6A14C-E7A1-74C6-7DC8-9CC7A4B6F5A0}"/>
              </a:ext>
            </a:extLst>
          </p:cNvPr>
          <p:cNvGrpSpPr/>
          <p:nvPr/>
        </p:nvGrpSpPr>
        <p:grpSpPr>
          <a:xfrm>
            <a:off x="760823" y="1867318"/>
            <a:ext cx="5494412" cy="372560"/>
            <a:chOff x="3370217" y="2902510"/>
            <a:chExt cx="5494412" cy="372560"/>
          </a:xfrm>
        </p:grpSpPr>
        <p:sp>
          <p:nvSpPr>
            <p:cNvPr id="7" name="N°1">
              <a:extLst>
                <a:ext uri="{FF2B5EF4-FFF2-40B4-BE49-F238E27FC236}">
                  <a16:creationId xmlns:a16="http://schemas.microsoft.com/office/drawing/2014/main" id="{6CF2A3F4-0674-E741-6271-26ACD2BEB8A6}"/>
                </a:ext>
              </a:extLst>
            </p:cNvPr>
            <p:cNvSpPr/>
            <p:nvPr/>
          </p:nvSpPr>
          <p:spPr>
            <a:xfrm>
              <a:off x="3370217" y="2915070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9" name="ZoneTexte 7">
              <a:extLst>
                <a:ext uri="{FF2B5EF4-FFF2-40B4-BE49-F238E27FC236}">
                  <a16:creationId xmlns:a16="http://schemas.microsoft.com/office/drawing/2014/main" id="{A8B4F18F-3468-C6D1-F960-D37BF094D4E6}"/>
                </a:ext>
              </a:extLst>
            </p:cNvPr>
            <p:cNvSpPr txBox="1"/>
            <p:nvPr/>
          </p:nvSpPr>
          <p:spPr>
            <a:xfrm>
              <a:off x="3822366" y="2902510"/>
              <a:ext cx="50422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l-SI" sz="1600" b="1">
                  <a:solidFill>
                    <a:srgbClr val="1CAF96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LOKALNO INOVATIVNI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1CAF96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5">
            <a:extLst>
              <a:ext uri="{FF2B5EF4-FFF2-40B4-BE49-F238E27FC236}">
                <a16:creationId xmlns:a16="http://schemas.microsoft.com/office/drawing/2014/main" id="{0313CF36-E677-3E59-1E56-289655DEE31F}"/>
              </a:ext>
            </a:extLst>
          </p:cNvPr>
          <p:cNvGrpSpPr/>
          <p:nvPr/>
        </p:nvGrpSpPr>
        <p:grpSpPr>
          <a:xfrm>
            <a:off x="760823" y="2405693"/>
            <a:ext cx="5509255" cy="362337"/>
            <a:chOff x="3370217" y="2912733"/>
            <a:chExt cx="5509255" cy="362337"/>
          </a:xfrm>
        </p:grpSpPr>
        <p:sp>
          <p:nvSpPr>
            <p:cNvPr id="11" name="N°1">
              <a:extLst>
                <a:ext uri="{FF2B5EF4-FFF2-40B4-BE49-F238E27FC236}">
                  <a16:creationId xmlns:a16="http://schemas.microsoft.com/office/drawing/2014/main" id="{49980739-1C46-CFEC-CA28-D89AFBF3F913}"/>
                </a:ext>
              </a:extLst>
            </p:cNvPr>
            <p:cNvSpPr/>
            <p:nvPr/>
          </p:nvSpPr>
          <p:spPr>
            <a:xfrm>
              <a:off x="3370217" y="2915070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2" name="ZoneTexte 7">
              <a:extLst>
                <a:ext uri="{FF2B5EF4-FFF2-40B4-BE49-F238E27FC236}">
                  <a16:creationId xmlns:a16="http://schemas.microsoft.com/office/drawing/2014/main" id="{7B5422AE-2680-6E77-3721-F8F61C9D771C}"/>
                </a:ext>
              </a:extLst>
            </p:cNvPr>
            <p:cNvSpPr txBox="1"/>
            <p:nvPr/>
          </p:nvSpPr>
          <p:spPr>
            <a:xfrm>
              <a:off x="3837209" y="2912733"/>
              <a:ext cx="50422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600" b="1" i="0" u="none" strike="noStrike" kern="1200" cap="none" spc="0" normalizeH="0" baseline="0" noProof="0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KAKOVOSTNI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1CAF96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e 5">
            <a:extLst>
              <a:ext uri="{FF2B5EF4-FFF2-40B4-BE49-F238E27FC236}">
                <a16:creationId xmlns:a16="http://schemas.microsoft.com/office/drawing/2014/main" id="{A0AF2557-476A-7A95-1260-A1235D00DE24}"/>
              </a:ext>
            </a:extLst>
          </p:cNvPr>
          <p:cNvGrpSpPr/>
          <p:nvPr/>
        </p:nvGrpSpPr>
        <p:grpSpPr>
          <a:xfrm>
            <a:off x="760823" y="2929965"/>
            <a:ext cx="5758849" cy="500137"/>
            <a:chOff x="3370217" y="2910124"/>
            <a:chExt cx="5758849" cy="500137"/>
          </a:xfrm>
        </p:grpSpPr>
        <p:sp>
          <p:nvSpPr>
            <p:cNvPr id="14" name="N°1">
              <a:extLst>
                <a:ext uri="{FF2B5EF4-FFF2-40B4-BE49-F238E27FC236}">
                  <a16:creationId xmlns:a16="http://schemas.microsoft.com/office/drawing/2014/main" id="{2A65F5D4-6076-AEB8-F9C1-B339BBFDFA91}"/>
                </a:ext>
              </a:extLst>
            </p:cNvPr>
            <p:cNvSpPr/>
            <p:nvPr/>
          </p:nvSpPr>
          <p:spPr>
            <a:xfrm>
              <a:off x="3370217" y="2915070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5" name="ZoneTexte 7">
              <a:extLst>
                <a:ext uri="{FF2B5EF4-FFF2-40B4-BE49-F238E27FC236}">
                  <a16:creationId xmlns:a16="http://schemas.microsoft.com/office/drawing/2014/main" id="{A1750183-064B-4B58-6524-BA299C9E0E29}"/>
                </a:ext>
              </a:extLst>
            </p:cNvPr>
            <p:cNvSpPr txBox="1"/>
            <p:nvPr/>
          </p:nvSpPr>
          <p:spPr>
            <a:xfrm>
              <a:off x="3837209" y="2910124"/>
              <a:ext cx="5291857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600" b="1" i="0" u="none" strike="noStrike" kern="1200" cap="none" spc="0" normalizeH="0" baseline="0" noProof="0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PRILAGOJENI LOKALNEMU OKOLJU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1" i="0" u="none" strike="noStrike" kern="1200" cap="none" spc="0" normalizeH="0" baseline="0" noProof="0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(ang. </a:t>
              </a:r>
              <a:r>
                <a:rPr kumimoji="0" lang="sl-SI" sz="1050" b="1" i="1" u="none" strike="noStrike" kern="1200" cap="none" spc="0" normalizeH="0" baseline="0" noProof="0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place-</a:t>
              </a:r>
              <a:r>
                <a:rPr kumimoji="0" lang="sl-SI" sz="1050" b="1" i="1" u="none" strike="noStrike" kern="1200" cap="none" spc="0" normalizeH="0" baseline="0" noProof="0" err="1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based</a:t>
              </a:r>
              <a:r>
                <a:rPr kumimoji="0" lang="sl-SI" sz="1050" b="1" i="1" u="none" strike="noStrike" kern="1200" cap="none" spc="0" normalizeH="0" baseline="0" noProof="0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sl-SI" sz="1050" b="1" i="1" u="none" strike="noStrike" kern="1200" cap="none" spc="0" normalizeH="0" baseline="0" noProof="0" err="1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approach</a:t>
              </a:r>
              <a:r>
                <a:rPr kumimoji="0" lang="sl-SI" sz="1050" b="1" i="0" u="none" strike="noStrike" kern="1200" cap="none" spc="0" normalizeH="0" baseline="0" noProof="0">
                  <a:ln>
                    <a:noFill/>
                  </a:ln>
                  <a:solidFill>
                    <a:srgbClr val="1CAF96"/>
                  </a:solidFill>
                  <a:effectLst/>
                  <a:uLnTx/>
                  <a:uFillTx/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1CAF96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e 5">
            <a:extLst>
              <a:ext uri="{FF2B5EF4-FFF2-40B4-BE49-F238E27FC236}">
                <a16:creationId xmlns:a16="http://schemas.microsoft.com/office/drawing/2014/main" id="{A0AF2557-476A-7A95-1260-A1235D00DE24}"/>
              </a:ext>
            </a:extLst>
          </p:cNvPr>
          <p:cNvGrpSpPr/>
          <p:nvPr/>
        </p:nvGrpSpPr>
        <p:grpSpPr>
          <a:xfrm>
            <a:off x="774994" y="3470087"/>
            <a:ext cx="3523355" cy="360000"/>
            <a:chOff x="3370217" y="2915070"/>
            <a:chExt cx="3523355" cy="360000"/>
          </a:xfrm>
        </p:grpSpPr>
        <p:sp>
          <p:nvSpPr>
            <p:cNvPr id="26" name="N°1">
              <a:extLst>
                <a:ext uri="{FF2B5EF4-FFF2-40B4-BE49-F238E27FC236}">
                  <a16:creationId xmlns:a16="http://schemas.microsoft.com/office/drawing/2014/main" id="{2A65F5D4-6076-AEB8-F9C1-B339BBFDFA91}"/>
                </a:ext>
              </a:extLst>
            </p:cNvPr>
            <p:cNvSpPr/>
            <p:nvPr/>
          </p:nvSpPr>
          <p:spPr>
            <a:xfrm>
              <a:off x="3370217" y="2915070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1">
                  <a:solidFill>
                    <a:srgbClr val="FFFFFF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ZoneTexte 7">
              <a:extLst>
                <a:ext uri="{FF2B5EF4-FFF2-40B4-BE49-F238E27FC236}">
                  <a16:creationId xmlns:a16="http://schemas.microsoft.com/office/drawing/2014/main" id="{A1750183-064B-4B58-6524-BA299C9E0E29}"/>
                </a:ext>
              </a:extLst>
            </p:cNvPr>
            <p:cNvSpPr txBox="1"/>
            <p:nvPr/>
          </p:nvSpPr>
          <p:spPr>
            <a:xfrm>
              <a:off x="3837209" y="2920757"/>
              <a:ext cx="30563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l-SI" sz="1600" b="1">
                  <a:solidFill>
                    <a:srgbClr val="1CAF96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PARTICIPATIVNI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1CAF96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Groupe 5">
            <a:extLst>
              <a:ext uri="{FF2B5EF4-FFF2-40B4-BE49-F238E27FC236}">
                <a16:creationId xmlns:a16="http://schemas.microsoft.com/office/drawing/2014/main" id="{A0AF2557-476A-7A95-1260-A1235D00DE24}"/>
              </a:ext>
            </a:extLst>
          </p:cNvPr>
          <p:cNvGrpSpPr/>
          <p:nvPr/>
        </p:nvGrpSpPr>
        <p:grpSpPr>
          <a:xfrm>
            <a:off x="778532" y="4001129"/>
            <a:ext cx="3981486" cy="360000"/>
            <a:chOff x="3370217" y="2915070"/>
            <a:chExt cx="3981486" cy="360000"/>
          </a:xfrm>
        </p:grpSpPr>
        <p:sp>
          <p:nvSpPr>
            <p:cNvPr id="29" name="N°1">
              <a:extLst>
                <a:ext uri="{FF2B5EF4-FFF2-40B4-BE49-F238E27FC236}">
                  <a16:creationId xmlns:a16="http://schemas.microsoft.com/office/drawing/2014/main" id="{2A65F5D4-6076-AEB8-F9C1-B339BBFDFA91}"/>
                </a:ext>
              </a:extLst>
            </p:cNvPr>
            <p:cNvSpPr/>
            <p:nvPr/>
          </p:nvSpPr>
          <p:spPr>
            <a:xfrm>
              <a:off x="3370217" y="2915070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1" noProof="0">
                  <a:solidFill>
                    <a:srgbClr val="FFFFFF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ZoneTexte 7">
              <a:extLst>
                <a:ext uri="{FF2B5EF4-FFF2-40B4-BE49-F238E27FC236}">
                  <a16:creationId xmlns:a16="http://schemas.microsoft.com/office/drawing/2014/main" id="{A1750183-064B-4B58-6524-BA299C9E0E29}"/>
                </a:ext>
              </a:extLst>
            </p:cNvPr>
            <p:cNvSpPr txBox="1"/>
            <p:nvPr/>
          </p:nvSpPr>
          <p:spPr>
            <a:xfrm>
              <a:off x="3837209" y="2920757"/>
              <a:ext cx="3514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l-SI" sz="1600" b="1">
                  <a:solidFill>
                    <a:srgbClr val="1CAF96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TRAJNI IN RAZŠIRLJIVI</a:t>
              </a:r>
              <a:endPara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1CAF96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6" name="Slika 15">
            <a:extLst>
              <a:ext uri="{FF2B5EF4-FFF2-40B4-BE49-F238E27FC236}">
                <a16:creationId xmlns:a16="http://schemas.microsoft.com/office/drawing/2014/main" id="{AED0F722-C5FE-0927-DBFC-E52B29696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7" r="6217"/>
          <a:stretch>
            <a:fillRect/>
          </a:stretch>
        </p:blipFill>
        <p:spPr>
          <a:xfrm>
            <a:off x="6715883" y="3347"/>
            <a:ext cx="5476117" cy="6854653"/>
          </a:xfrm>
          <a:prstGeom prst="rect">
            <a:avLst/>
          </a:prstGeom>
        </p:spPr>
      </p:pic>
      <p:pic>
        <p:nvPicPr>
          <p:cNvPr id="17" name="Slika 16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53BCB639-713C-4A49-4E60-B462689B3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6" y="591431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">
            <a:extLst>
              <a:ext uri="{FF2B5EF4-FFF2-40B4-BE49-F238E27FC236}">
                <a16:creationId xmlns:a16="http://schemas.microsoft.com/office/drawing/2014/main" id="{23B276B1-BC68-47A8-6831-EB01EF68AB14}"/>
              </a:ext>
            </a:extLst>
          </p:cNvPr>
          <p:cNvSpPr txBox="1"/>
          <p:nvPr/>
        </p:nvSpPr>
        <p:spPr>
          <a:xfrm>
            <a:off x="884459" y="3044279"/>
            <a:ext cx="3903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Upravičenost</a:t>
            </a:r>
            <a:endParaRPr lang="en-GB" sz="4400" b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9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409700" y="1821368"/>
            <a:ext cx="638729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Mes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ta</a:t>
            </a:r>
          </a:p>
          <a:p>
            <a:pPr algn="r"/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[posamezn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a </a:t>
            </a:r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mest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a/lokalna administrativna enota</a:t>
            </a:r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, organizirana aglomeracija</a:t>
            </a:r>
            <a:endParaRPr lang="sl-SI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ali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skupina mest]</a:t>
            </a:r>
            <a:endParaRPr lang="sl-SI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endParaRPr lang="pt-PT" sz="14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Koda DEGURBA 1 ali </a:t>
            </a:r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2</a:t>
            </a:r>
          </a:p>
          <a:p>
            <a:pPr algn="r"/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[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glej preglednico Upravičenci]</a:t>
            </a:r>
            <a:endParaRPr lang="pt-PT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endParaRPr lang="pt-PT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Vsaj 25.</a:t>
            </a:r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000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 prebivalcev</a:t>
            </a:r>
            <a:endParaRPr lang="pt-PT" sz="16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[v primeru skupine mest:</a:t>
            </a:r>
            <a:endParaRPr lang="sl-SI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skupno kombinirano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pt-PT" sz="1600">
                <a:solidFill>
                  <a:srgbClr val="0C114D"/>
                </a:solidFill>
                <a:latin typeface="Ubuntu" panose="020B0504030602030204" pitchFamily="34" charset="0"/>
              </a:rPr>
              <a:t>prebivalstvo]</a:t>
            </a:r>
          </a:p>
          <a:p>
            <a:pPr algn="r"/>
            <a:endParaRPr lang="pt-PT" sz="14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r"/>
            <a:r>
              <a:rPr lang="sl-SI" sz="1600" u="sng">
                <a:solidFill>
                  <a:srgbClr val="0C114D"/>
                </a:solidFill>
                <a:latin typeface="Ubuntu" panose="020B0504030602030204" pitchFamily="34" charset="0"/>
              </a:rPr>
              <a:t>M</a:t>
            </a:r>
            <a:r>
              <a:rPr lang="pt-PT" sz="1600" u="sng">
                <a:solidFill>
                  <a:srgbClr val="0C114D"/>
                </a:solidFill>
                <a:latin typeface="Ubuntu" panose="020B0504030602030204" pitchFamily="34" charset="0"/>
              </a:rPr>
              <a:t>est</a:t>
            </a:r>
            <a:r>
              <a:rPr lang="sl-SI" sz="1600" u="sng">
                <a:solidFill>
                  <a:srgbClr val="0C114D"/>
                </a:solidFill>
                <a:latin typeface="Ubuntu" panose="020B0504030602030204" pitchFamily="34" charset="0"/>
              </a:rPr>
              <a:t>o</a:t>
            </a:r>
            <a:r>
              <a:rPr lang="pt-PT" sz="1600" u="sng">
                <a:solidFill>
                  <a:srgbClr val="0C114D"/>
                </a:solidFill>
                <a:latin typeface="Ubuntu" panose="020B0504030602030204" pitchFamily="34" charset="0"/>
              </a:rPr>
              <a:t> ne sme biti vključen v več kot en projekt EUI-IA in ne sme biti predhodno </a:t>
            </a:r>
            <a:r>
              <a:rPr lang="pt-PT" sz="1400" u="sng">
                <a:solidFill>
                  <a:srgbClr val="0C114D"/>
                </a:solidFill>
                <a:latin typeface="Ubuntu" panose="020B0504030602030204" pitchFamily="34" charset="0"/>
              </a:rPr>
              <a:t>financiran</a:t>
            </a:r>
            <a:r>
              <a:rPr lang="pt-PT" sz="1600" u="sng">
                <a:solidFill>
                  <a:srgbClr val="0C114D"/>
                </a:solidFill>
                <a:latin typeface="Ubuntu" panose="020B0504030602030204" pitchFamily="34" charset="0"/>
              </a:rPr>
              <a:t> v okviru 1.</a:t>
            </a:r>
            <a:r>
              <a:rPr lang="sl-SI" sz="1600" u="sng">
                <a:solidFill>
                  <a:srgbClr val="0C114D"/>
                </a:solidFill>
                <a:latin typeface="Ubuntu" panose="020B0504030602030204" pitchFamily="34" charset="0"/>
              </a:rPr>
              <a:t>, </a:t>
            </a:r>
            <a:r>
              <a:rPr lang="pt-PT" sz="1600" u="sng">
                <a:solidFill>
                  <a:srgbClr val="0C114D"/>
                </a:solidFill>
                <a:latin typeface="Ubuntu" panose="020B0504030602030204" pitchFamily="34" charset="0"/>
              </a:rPr>
              <a:t>2. </a:t>
            </a:r>
            <a:r>
              <a:rPr lang="sl-SI" sz="1600" u="sng">
                <a:solidFill>
                  <a:srgbClr val="0C114D"/>
                </a:solidFill>
                <a:latin typeface="Ubuntu" panose="020B0504030602030204" pitchFamily="34" charset="0"/>
              </a:rPr>
              <a:t>in 3. </a:t>
            </a:r>
            <a:r>
              <a:rPr lang="pt-PT" sz="1600" u="sng">
                <a:solidFill>
                  <a:srgbClr val="0C114D"/>
                </a:solidFill>
                <a:latin typeface="Ubuntu" panose="020B0504030602030204" pitchFamily="34" charset="0"/>
              </a:rPr>
              <a:t>razpisa EUI-IA (ne velja za prenosne partnerje)</a:t>
            </a:r>
            <a:endParaRPr lang="sl-SI" sz="1600" u="sng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511254" y="517177"/>
            <a:ext cx="500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>
                <a:solidFill>
                  <a:schemeClr val="bg1"/>
                </a:solidFill>
                <a:latin typeface="Ubuntu" panose="020B0504030602030204" pitchFamily="34" charset="0"/>
              </a:rPr>
              <a:t>Kdo se lahko prijavi?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2" name="Slika 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A024A8D3-AC48-0C63-9D79-2CC3CDEBE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B8C0AF-0ABB-3645-A0C7-796E5B2E3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334" y="1496019"/>
            <a:ext cx="1579233" cy="1184425"/>
          </a:xfrm>
          <a:prstGeom prst="rect">
            <a:avLst/>
          </a:prstGeom>
          <a:ln w="12700">
            <a:noFill/>
          </a:ln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12990706-C84B-C067-9528-D2E50B53C410}"/>
              </a:ext>
            </a:extLst>
          </p:cNvPr>
          <p:cNvSpPr txBox="1"/>
          <p:nvPr/>
        </p:nvSpPr>
        <p:spPr>
          <a:xfrm>
            <a:off x="4838560" y="6141599"/>
            <a:ext cx="4542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C114D"/>
                </a:solidFill>
                <a:latin typeface="Ubuntu" panose="020B0504030602030204" pitchFamily="34" charset="0"/>
                <a:hlinkClick r:id="rId6"/>
              </a:rPr>
              <a:t>EUI-IA Correspondence table</a:t>
            </a:r>
            <a:endParaRPr lang="en-GB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3125774-7299-CD39-0887-128AEEA31AD9}"/>
              </a:ext>
            </a:extLst>
          </p:cNvPr>
          <p:cNvSpPr txBox="1"/>
          <p:nvPr/>
        </p:nvSpPr>
        <p:spPr>
          <a:xfrm>
            <a:off x="1456839" y="6156989"/>
            <a:ext cx="2800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err="1">
                <a:latin typeface="Ubuntu" panose="020B0504030602030204" pitchFamily="34" charset="0"/>
              </a:rPr>
              <a:t>Referenčni</a:t>
            </a:r>
            <a:r>
              <a:rPr lang="en-GB" sz="1600">
                <a:latin typeface="Ubuntu" panose="020B0504030602030204" pitchFamily="34" charset="0"/>
              </a:rPr>
              <a:t> </a:t>
            </a:r>
            <a:r>
              <a:rPr lang="en-GB" sz="1600" err="1">
                <a:latin typeface="Ubuntu" panose="020B0504030602030204" pitchFamily="34" charset="0"/>
              </a:rPr>
              <a:t>dokument</a:t>
            </a:r>
            <a:r>
              <a:rPr lang="en-GB" sz="1600">
                <a:latin typeface="Ubuntu" panose="020B0504030602030204" pitchFamily="34" charset="0"/>
              </a:rPr>
              <a:t>: 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5756E454-4E35-BADB-9E3A-D3763DD9D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535" y="6016704"/>
            <a:ext cx="682733" cy="7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21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26B6F-3892-C924-78D4-0DF2F1C2C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59" y="613206"/>
            <a:ext cx="10515600" cy="738052"/>
          </a:xfrm>
        </p:spPr>
        <p:txBody>
          <a:bodyPr/>
          <a:lstStyle/>
          <a:p>
            <a:pPr marL="0" indent="0">
              <a:buNone/>
            </a:pPr>
            <a:r>
              <a:rPr lang="sl-SI" b="1">
                <a:solidFill>
                  <a:srgbClr val="0C114D"/>
                </a:solidFill>
              </a:rPr>
              <a:t>Katere mesta se lahko prijavijo?</a:t>
            </a:r>
            <a:endParaRPr lang="fr-FR" b="1">
              <a:solidFill>
                <a:srgbClr val="0C114D"/>
              </a:solidFill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BA0A6C1-E60A-0D4E-64B4-0C77C79E5386}"/>
              </a:ext>
            </a:extLst>
          </p:cNvPr>
          <p:cNvSpPr/>
          <p:nvPr/>
        </p:nvSpPr>
        <p:spPr>
          <a:xfrm>
            <a:off x="838201" y="1493401"/>
            <a:ext cx="2619375" cy="1086866"/>
          </a:xfrm>
          <a:prstGeom prst="roundRect">
            <a:avLst/>
          </a:prstGeom>
          <a:solidFill>
            <a:srgbClr val="1CAF96"/>
          </a:solidFill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>
                <a:latin typeface="Ubuntu" panose="020B0504030602030204" pitchFamily="34" charset="0"/>
              </a:rPr>
              <a:t>Posamezna mesta</a:t>
            </a:r>
            <a:endParaRPr lang="en-GB" sz="1400" b="1">
              <a:latin typeface="Ubuntu" panose="020B050403060203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20B2BFD-8D88-4671-20BE-14160A0EB90E}"/>
              </a:ext>
            </a:extLst>
          </p:cNvPr>
          <p:cNvSpPr/>
          <p:nvPr/>
        </p:nvSpPr>
        <p:spPr>
          <a:xfrm>
            <a:off x="838201" y="2904459"/>
            <a:ext cx="2619376" cy="1099603"/>
          </a:xfrm>
          <a:prstGeom prst="roundRect">
            <a:avLst/>
          </a:prstGeom>
          <a:solidFill>
            <a:srgbClr val="1CAF96"/>
          </a:solidFill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err="1">
                <a:latin typeface="Ubuntu" panose="020B0504030602030204" pitchFamily="34" charset="0"/>
              </a:rPr>
              <a:t>Organizirane</a:t>
            </a:r>
            <a:r>
              <a:rPr lang="en-GB" sz="1400" b="1">
                <a:latin typeface="Ubuntu" panose="020B0504030602030204" pitchFamily="34" charset="0"/>
              </a:rPr>
              <a:t> </a:t>
            </a:r>
            <a:r>
              <a:rPr lang="en-GB" sz="1400" b="1" err="1">
                <a:latin typeface="Ubuntu" panose="020B0504030602030204" pitchFamily="34" charset="0"/>
              </a:rPr>
              <a:t>aglomeracije</a:t>
            </a:r>
            <a:endParaRPr lang="en-GB" sz="1400" b="1">
              <a:latin typeface="Ubuntu" panose="020B0504030602030204" pitchFamily="34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E278E67-71AB-D3AD-0B72-22036BFFF99D}"/>
              </a:ext>
            </a:extLst>
          </p:cNvPr>
          <p:cNvSpPr/>
          <p:nvPr/>
        </p:nvSpPr>
        <p:spPr>
          <a:xfrm>
            <a:off x="838201" y="4277734"/>
            <a:ext cx="2619377" cy="1192498"/>
          </a:xfrm>
          <a:prstGeom prst="roundRect">
            <a:avLst/>
          </a:prstGeom>
          <a:solidFill>
            <a:srgbClr val="1CAF96"/>
          </a:solidFill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>
                <a:latin typeface="Ubuntu" panose="020B0504030602030204" pitchFamily="34" charset="0"/>
              </a:rPr>
              <a:t>Združenje </a:t>
            </a:r>
            <a:r>
              <a:rPr lang="sl-SI" sz="1400" b="1">
                <a:latin typeface="Ubuntu" panose="020B0504030602030204" pitchFamily="34" charset="0"/>
              </a:rPr>
              <a:t>mest</a:t>
            </a:r>
            <a:r>
              <a:rPr lang="pt-PT" sz="1400" b="1">
                <a:latin typeface="Ubuntu" panose="020B0504030602030204" pitchFamily="34" charset="0"/>
              </a:rPr>
              <a:t>, ki skupaj vložijo vlogo</a:t>
            </a:r>
            <a:endParaRPr lang="en-GB" sz="1400" b="1">
              <a:latin typeface="Ubuntu" panose="020B0504030602030204" pitchFamily="34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215AB97-595B-B05E-9994-3C23B7F328B0}"/>
              </a:ext>
            </a:extLst>
          </p:cNvPr>
          <p:cNvSpPr/>
          <p:nvPr/>
        </p:nvSpPr>
        <p:spPr>
          <a:xfrm>
            <a:off x="3740868" y="1544162"/>
            <a:ext cx="5707932" cy="1086866"/>
          </a:xfrm>
          <a:prstGeom prst="roundRect">
            <a:avLst/>
          </a:prstGeom>
          <a:noFill/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err="1">
                <a:solidFill>
                  <a:srgbClr val="0C114D"/>
                </a:solidFill>
                <a:latin typeface="Ubuntu" panose="020B0504030602030204" pitchFamily="34" charset="0"/>
              </a:rPr>
              <a:t>Vse</a:t>
            </a:r>
            <a:r>
              <a:rPr lang="en-GB" sz="1600" b="1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600" b="1" err="1">
                <a:solidFill>
                  <a:srgbClr val="0C114D"/>
                </a:solidFill>
                <a:latin typeface="Ubuntu" panose="020B0504030602030204" pitchFamily="34" charset="0"/>
              </a:rPr>
              <a:t>upravičene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600" b="1" err="1">
                <a:solidFill>
                  <a:srgbClr val="0C114D"/>
                </a:solidFill>
                <a:latin typeface="Ubuntu" panose="020B0504030602030204" pitchFamily="34" charset="0"/>
              </a:rPr>
              <a:t>lokalne</a:t>
            </a:r>
            <a:r>
              <a:rPr lang="en-GB" sz="1600" b="1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600" b="1" err="1">
                <a:solidFill>
                  <a:srgbClr val="0C114D"/>
                </a:solidFill>
                <a:latin typeface="Ubuntu" panose="020B0504030602030204" pitchFamily="34" charset="0"/>
              </a:rPr>
              <a:t>upravne</a:t>
            </a:r>
            <a:r>
              <a:rPr lang="en-GB" sz="1600" b="1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 sz="1600" b="1" err="1">
                <a:solidFill>
                  <a:srgbClr val="0C114D"/>
                </a:solidFill>
                <a:latin typeface="Ubuntu" panose="020B0504030602030204" pitchFamily="34" charset="0"/>
              </a:rPr>
              <a:t>enote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 (LAU)</a:t>
            </a:r>
          </a:p>
          <a:p>
            <a:pPr algn="ctr"/>
            <a:r>
              <a:rPr lang="sl-SI" sz="1400" i="1">
                <a:solidFill>
                  <a:srgbClr val="0C114D"/>
                </a:solidFill>
                <a:latin typeface="Ubuntu" panose="020B0504030602030204" pitchFamily="34" charset="0"/>
              </a:rPr>
              <a:t>n</a:t>
            </a:r>
            <a:r>
              <a:rPr lang="en-GB" sz="1400" i="1">
                <a:solidFill>
                  <a:srgbClr val="0C114D"/>
                </a:solidFill>
                <a:latin typeface="Ubuntu" panose="020B0504030602030204" pitchFamily="34" charset="0"/>
              </a:rPr>
              <a:t>pr. </a:t>
            </a:r>
            <a:r>
              <a:rPr lang="en-GB" sz="1400" i="1" err="1">
                <a:solidFill>
                  <a:srgbClr val="0C114D"/>
                </a:solidFill>
                <a:latin typeface="Ubuntu" panose="020B0504030602030204" pitchFamily="34" charset="0"/>
              </a:rPr>
              <a:t>občine</a:t>
            </a:r>
            <a:endParaRPr lang="en-GB" sz="1400" i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34A17301-87A7-61DA-2B9B-7332F7718F72}"/>
              </a:ext>
            </a:extLst>
          </p:cNvPr>
          <p:cNvSpPr/>
          <p:nvPr/>
        </p:nvSpPr>
        <p:spPr>
          <a:xfrm>
            <a:off x="3740867" y="2891414"/>
            <a:ext cx="5707933" cy="1112127"/>
          </a:xfrm>
          <a:prstGeom prst="roundRect">
            <a:avLst/>
          </a:prstGeom>
          <a:noFill/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spc="-20">
                <a:solidFill>
                  <a:srgbClr val="0C114D"/>
                </a:solidFill>
                <a:latin typeface="Ubuntu" panose="020B0504030602030204" pitchFamily="34" charset="0"/>
              </a:rPr>
              <a:t>Vse upravičene organizirane aglomeracije</a:t>
            </a:r>
            <a:endParaRPr lang="sl-SI" sz="1600" b="1" spc="-2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ctr"/>
            <a:r>
              <a:rPr lang="sl-SI" sz="1400" i="1">
                <a:solidFill>
                  <a:srgbClr val="0C114D"/>
                </a:solidFill>
                <a:latin typeface="Ubuntu" panose="020B0504030602030204" pitchFamily="34" charset="0"/>
              </a:rPr>
              <a:t>n</a:t>
            </a:r>
            <a:r>
              <a:rPr lang="fr-FR" sz="1400" i="1" err="1">
                <a:solidFill>
                  <a:srgbClr val="0C114D"/>
                </a:solidFill>
                <a:latin typeface="Ubuntu" panose="020B0504030602030204" pitchFamily="34" charset="0"/>
              </a:rPr>
              <a:t>pr</a:t>
            </a:r>
            <a:r>
              <a:rPr lang="fr-FR" sz="1400" i="1">
                <a:solidFill>
                  <a:srgbClr val="0C114D"/>
                </a:solidFill>
                <a:latin typeface="Ubuntu" panose="020B0504030602030204" pitchFamily="34" charset="0"/>
              </a:rPr>
              <a:t>. Métropoles (FR), Mancomunidades (ES), Città Metropolitane (IT), Landkreis (DE), Comunidades Intermunicipais (PT)...</a:t>
            </a:r>
            <a:endParaRPr lang="sl-SI" sz="1400" i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4AB90651-698F-F3A4-0CCA-7E1BB1632CE5}"/>
              </a:ext>
            </a:extLst>
          </p:cNvPr>
          <p:cNvSpPr/>
          <p:nvPr/>
        </p:nvSpPr>
        <p:spPr>
          <a:xfrm>
            <a:off x="3740868" y="4337730"/>
            <a:ext cx="5707932" cy="1192498"/>
          </a:xfrm>
          <a:prstGeom prst="roundRect">
            <a:avLst/>
          </a:prstGeom>
          <a:noFill/>
          <a:ln>
            <a:solidFill>
              <a:srgbClr val="1C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Katera koli upravičena skupina mest, ki želi skupaj predložiti projekt</a:t>
            </a:r>
            <a:endParaRPr lang="sl-SI" sz="16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ctr"/>
            <a:r>
              <a:rPr lang="sl-SI" sz="1400" i="1">
                <a:solidFill>
                  <a:srgbClr val="0C114D"/>
                </a:solidFill>
                <a:latin typeface="Ubuntu" panose="020B0504030602030204" pitchFamily="34" charset="0"/>
              </a:rPr>
              <a:t>n</a:t>
            </a:r>
            <a:r>
              <a:rPr lang="pt-PT" sz="1400" i="1">
                <a:solidFill>
                  <a:srgbClr val="0C114D"/>
                </a:solidFill>
                <a:latin typeface="Ubuntu" panose="020B0504030602030204" pitchFamily="34" charset="0"/>
              </a:rPr>
              <a:t>pr. (sosednje) občine, ki so se pripravljene skupaj prijaviti za reševanje podobnega izziva.</a:t>
            </a:r>
            <a:endParaRPr lang="sl-SI" sz="1400" i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2" name="N°1">
            <a:extLst>
              <a:ext uri="{FF2B5EF4-FFF2-40B4-BE49-F238E27FC236}">
                <a16:creationId xmlns:a16="http://schemas.microsoft.com/office/drawing/2014/main" id="{9AE8BCB6-BF8B-CAB3-F4CF-C290CD01990C}"/>
              </a:ext>
            </a:extLst>
          </p:cNvPr>
          <p:cNvSpPr/>
          <p:nvPr/>
        </p:nvSpPr>
        <p:spPr>
          <a:xfrm>
            <a:off x="213229" y="1624930"/>
            <a:ext cx="738052" cy="7380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1CAF9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" name="N°1">
            <a:extLst>
              <a:ext uri="{FF2B5EF4-FFF2-40B4-BE49-F238E27FC236}">
                <a16:creationId xmlns:a16="http://schemas.microsoft.com/office/drawing/2014/main" id="{E088A42E-95C7-3584-FE1D-A8EAFCDE949B}"/>
              </a:ext>
            </a:extLst>
          </p:cNvPr>
          <p:cNvSpPr/>
          <p:nvPr/>
        </p:nvSpPr>
        <p:spPr>
          <a:xfrm>
            <a:off x="213229" y="3059975"/>
            <a:ext cx="738052" cy="7380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N°1">
            <a:extLst>
              <a:ext uri="{FF2B5EF4-FFF2-40B4-BE49-F238E27FC236}">
                <a16:creationId xmlns:a16="http://schemas.microsoft.com/office/drawing/2014/main" id="{6862AFB1-B551-E27D-00A4-9B553060A1DD}"/>
              </a:ext>
            </a:extLst>
          </p:cNvPr>
          <p:cNvSpPr/>
          <p:nvPr/>
        </p:nvSpPr>
        <p:spPr>
          <a:xfrm>
            <a:off x="213229" y="4483770"/>
            <a:ext cx="738052" cy="7380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12" name="Slika 1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9637ACF3-F52F-4F0D-0034-6813BE201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9" y="68048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3510E-9736-D192-47BB-A9F98F880FE6}"/>
              </a:ext>
            </a:extLst>
          </p:cNvPr>
          <p:cNvSpPr txBox="1"/>
          <p:nvPr/>
        </p:nvSpPr>
        <p:spPr>
          <a:xfrm>
            <a:off x="1347249" y="3142355"/>
            <a:ext cx="2717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>
                <a:solidFill>
                  <a:schemeClr val="bg1"/>
                </a:solidFill>
                <a:latin typeface="Ubuntu Light" panose="020B0304030602030204" pitchFamily="34" charset="0"/>
              </a:rPr>
              <a:t>PROGRAM</a:t>
            </a:r>
            <a:endParaRPr lang="en-GB" sz="4000" b="1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6B29B-7A79-FB97-1870-886647E3875D}"/>
              </a:ext>
            </a:extLst>
          </p:cNvPr>
          <p:cNvSpPr txBox="1"/>
          <p:nvPr/>
        </p:nvSpPr>
        <p:spPr>
          <a:xfrm>
            <a:off x="5754264" y="1806426"/>
            <a:ext cx="6334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solidFill>
                  <a:schemeClr val="bg1"/>
                </a:solidFill>
                <a:latin typeface="Ubuntu" panose="020B0504030602030204" pitchFamily="34" charset="0"/>
              </a:rPr>
              <a:t>11.</a:t>
            </a:r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00</a:t>
            </a:r>
          </a:p>
          <a:p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</a:p>
          <a:p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1</a:t>
            </a:r>
            <a:r>
              <a:rPr lang="sl-SI">
                <a:solidFill>
                  <a:schemeClr val="bg1"/>
                </a:solidFill>
                <a:latin typeface="Ubuntu" panose="020B0504030602030204" pitchFamily="34" charset="0"/>
              </a:rPr>
              <a:t>1.1</a:t>
            </a:r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5</a:t>
            </a:r>
          </a:p>
          <a:p>
            <a:r>
              <a:rPr lang="en-GB" b="1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1</a:t>
            </a:r>
            <a:r>
              <a:rPr lang="sl-SI">
                <a:solidFill>
                  <a:schemeClr val="bg1"/>
                </a:solidFill>
                <a:latin typeface="Ubuntu" panose="020B0504030602030204" pitchFamily="34" charset="0"/>
              </a:rPr>
              <a:t>2.00</a:t>
            </a:r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sl-SI">
                <a:solidFill>
                  <a:schemeClr val="bg1"/>
                </a:solidFill>
                <a:latin typeface="Ubuntu" panose="020B0504030602030204" pitchFamily="34" charset="0"/>
              </a:rPr>
              <a:t>12.15</a:t>
            </a:r>
          </a:p>
          <a:p>
            <a:r>
              <a:rPr lang="en-GB" b="1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sl-SI">
                <a:solidFill>
                  <a:schemeClr val="bg1"/>
                </a:solidFill>
                <a:latin typeface="Ubuntu" panose="020B0504030602030204" pitchFamily="34" charset="0"/>
              </a:rPr>
              <a:t>12.15</a:t>
            </a:r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sl-SI">
                <a:solidFill>
                  <a:schemeClr val="bg1"/>
                </a:solidFill>
                <a:latin typeface="Ubuntu" panose="020B0504030602030204" pitchFamily="34" charset="0"/>
              </a:rPr>
              <a:t>12.30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5C0BB87-9F37-ECBB-9E70-79280A3146B7}"/>
              </a:ext>
            </a:extLst>
          </p:cNvPr>
          <p:cNvSpPr txBox="1"/>
          <p:nvPr/>
        </p:nvSpPr>
        <p:spPr>
          <a:xfrm>
            <a:off x="7560126" y="1806426"/>
            <a:ext cx="6334104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>
                <a:solidFill>
                  <a:schemeClr val="bg1"/>
                </a:solidFill>
                <a:latin typeface="Ubuntu" panose="020B0504030602030204" pitchFamily="34" charset="0"/>
              </a:rPr>
              <a:t>Uvod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en-GB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</a:p>
          <a:p>
            <a:r>
              <a:rPr lang="sl-SI" b="1">
                <a:solidFill>
                  <a:schemeClr val="bg1"/>
                </a:solidFill>
                <a:latin typeface="Ubuntu" panose="020B0504030602030204" pitchFamily="34" charset="0"/>
              </a:rPr>
              <a:t>Predstavitev razpisa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en-GB" b="1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sl-SI" b="1">
                <a:solidFill>
                  <a:schemeClr val="bg1"/>
                </a:solidFill>
                <a:latin typeface="Ubuntu" panose="020B0504030602030204" pitchFamily="34" charset="0"/>
              </a:rPr>
              <a:t>Inovativni projekti iz prve roke </a:t>
            </a:r>
          </a:p>
          <a:p>
            <a:r>
              <a:rPr lang="sl-SI" sz="1050" b="1">
                <a:solidFill>
                  <a:schemeClr val="bg1"/>
                </a:solidFill>
                <a:latin typeface="Ubuntu" panose="020B0504030602030204" pitchFamily="34" charset="0"/>
              </a:rPr>
              <a:t>MAG-NET (Tanja Tamše in Monika Tominšek, Mestna občina Celje)</a:t>
            </a:r>
            <a:endParaRPr lang="en-GB" sz="105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en-GB" b="1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en-GB" b="1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170F6EC-8DC7-4F62-D9A7-FC0E327D0546}"/>
              </a:ext>
            </a:extLst>
          </p:cNvPr>
          <p:cNvSpPr txBox="1"/>
          <p:nvPr/>
        </p:nvSpPr>
        <p:spPr>
          <a:xfrm>
            <a:off x="7560126" y="3460725"/>
            <a:ext cx="6334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>
                <a:solidFill>
                  <a:schemeClr val="bg1"/>
                </a:solidFill>
                <a:latin typeface="Ubuntu" panose="020B0504030602030204" pitchFamily="34" charset="0"/>
              </a:rPr>
              <a:t>Druge priložnosti Evropske pobude za</a:t>
            </a:r>
          </a:p>
          <a:p>
            <a:r>
              <a:rPr lang="sl-SI" b="1">
                <a:solidFill>
                  <a:schemeClr val="bg1"/>
                </a:solidFill>
                <a:latin typeface="Ubuntu" panose="020B0504030602030204" pitchFamily="34" charset="0"/>
              </a:rPr>
              <a:t>mesta – EUI in programa URBACT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en-GB" b="1">
                <a:solidFill>
                  <a:schemeClr val="bg1"/>
                </a:solidFill>
                <a:latin typeface="Ubuntu" panose="020B0504030602030204" pitchFamily="34" charset="0"/>
              </a:rPr>
              <a:t> </a:t>
            </a:r>
            <a:endParaRPr lang="en-GB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3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BDD1A3C-99AF-F24E-7137-4022C2EE4000}"/>
              </a:ext>
            </a:extLst>
          </p:cNvPr>
          <p:cNvSpPr txBox="1">
            <a:spLocks/>
          </p:cNvSpPr>
          <p:nvPr/>
        </p:nvSpPr>
        <p:spPr>
          <a:xfrm>
            <a:off x="1780880" y="637470"/>
            <a:ext cx="9433220" cy="738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Združenje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mestnih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organov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ki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skupaj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vložijo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vlogo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brez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pravnega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statusa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organizirane</a:t>
            </a:r>
            <a:r>
              <a:rPr lang="en-GB" b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GB" b="1" err="1">
                <a:latin typeface="Ubuntu" panose="020B05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aglomeracije</a:t>
            </a:r>
            <a:endParaRPr lang="fr-FR" sz="4000" b="1">
              <a:latin typeface="Ubuntu" panose="020B0504030602030204" pitchFamily="34" charset="0"/>
            </a:endParaRPr>
          </a:p>
        </p:txBody>
      </p:sp>
      <p:sp>
        <p:nvSpPr>
          <p:cNvPr id="8" name="N°1">
            <a:extLst>
              <a:ext uri="{FF2B5EF4-FFF2-40B4-BE49-F238E27FC236}">
                <a16:creationId xmlns:a16="http://schemas.microsoft.com/office/drawing/2014/main" id="{3B69BCF6-56FF-9F48-D107-D2D2B2D5E945}"/>
              </a:ext>
            </a:extLst>
          </p:cNvPr>
          <p:cNvSpPr/>
          <p:nvPr/>
        </p:nvSpPr>
        <p:spPr>
          <a:xfrm>
            <a:off x="741820" y="633963"/>
            <a:ext cx="738052" cy="7380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9BB96-D717-2ACB-F694-5836A3C9750D}"/>
              </a:ext>
            </a:extLst>
          </p:cNvPr>
          <p:cNvSpPr/>
          <p:nvPr/>
        </p:nvSpPr>
        <p:spPr>
          <a:xfrm>
            <a:off x="1479872" y="1925210"/>
            <a:ext cx="94332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latin typeface="Ubuntu" panose="020B0504030602030204" pitchFamily="34" charset="0"/>
                <a:ea typeface="Calibri" panose="020F0502020204030204" pitchFamily="34" charset="0"/>
              </a:rPr>
              <a:t>To je dovoljeno pod naslednjimi pogoji:</a:t>
            </a:r>
            <a:endParaRPr lang="sl-SI"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endParaRPr lang="en-US"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Ubuntu" panose="020B0504030602030204" pitchFamily="34" charset="0"/>
              </a:rPr>
              <a:t>Eden od </a:t>
            </a:r>
            <a:r>
              <a:rPr lang="en-GB" err="1">
                <a:latin typeface="Ubuntu" panose="020B0504030602030204" pitchFamily="34" charset="0"/>
              </a:rPr>
              <a:t>mestnih</a:t>
            </a:r>
            <a:r>
              <a:rPr lang="en-GB">
                <a:latin typeface="Ubuntu" panose="020B0504030602030204" pitchFamily="34" charset="0"/>
              </a:rPr>
              <a:t> </a:t>
            </a:r>
            <a:r>
              <a:rPr lang="en-GB" err="1">
                <a:latin typeface="Ubuntu" panose="020B0504030602030204" pitchFamily="34" charset="0"/>
              </a:rPr>
              <a:t>organov</a:t>
            </a:r>
            <a:r>
              <a:rPr lang="en-GB">
                <a:latin typeface="Ubuntu" panose="020B0504030602030204" pitchFamily="34" charset="0"/>
              </a:rPr>
              <a:t> je </a:t>
            </a:r>
            <a:r>
              <a:rPr lang="en-GB" err="1">
                <a:latin typeface="Ubuntu" panose="020B0504030602030204" pitchFamily="34" charset="0"/>
              </a:rPr>
              <a:t>opredeljen</a:t>
            </a:r>
            <a:r>
              <a:rPr lang="en-GB">
                <a:latin typeface="Ubuntu" panose="020B0504030602030204" pitchFamily="34" charset="0"/>
              </a:rPr>
              <a:t> </a:t>
            </a:r>
            <a:r>
              <a:rPr lang="en-GB" err="1">
                <a:latin typeface="Ubuntu" panose="020B0504030602030204" pitchFamily="34" charset="0"/>
              </a:rPr>
              <a:t>kot</a:t>
            </a:r>
            <a:r>
              <a:rPr lang="en-GB">
                <a:latin typeface="Ubuntu" panose="020B0504030602030204" pitchFamily="34" charset="0"/>
              </a:rPr>
              <a:t> „</a:t>
            </a:r>
            <a:r>
              <a:rPr lang="en-GB" err="1">
                <a:solidFill>
                  <a:srgbClr val="1CAF96"/>
                </a:solidFill>
                <a:latin typeface="Ubuntu" panose="020B0504030602030204" pitchFamily="34" charset="0"/>
              </a:rPr>
              <a:t>glavni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  <a:r>
              <a:rPr lang="en-GB" err="1">
                <a:solidFill>
                  <a:srgbClr val="1CAF96"/>
                </a:solidFill>
                <a:latin typeface="Ubuntu" panose="020B0504030602030204" pitchFamily="34" charset="0"/>
              </a:rPr>
              <a:t>mestni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</a:rPr>
              <a:t> organ</a:t>
            </a:r>
            <a:r>
              <a:rPr lang="en-GB">
                <a:latin typeface="Ubuntu" panose="020B0504030602030204" pitchFamily="34" charset="0"/>
              </a:rPr>
              <a:t>“, </a:t>
            </a:r>
            <a:r>
              <a:rPr lang="en-GB" err="1">
                <a:latin typeface="Ubuntu" panose="020B0504030602030204" pitchFamily="34" charset="0"/>
              </a:rPr>
              <a:t>drugi</a:t>
            </a:r>
            <a:r>
              <a:rPr lang="en-GB">
                <a:latin typeface="Ubuntu" panose="020B0504030602030204" pitchFamily="34" charset="0"/>
              </a:rPr>
              <a:t> pa so </a:t>
            </a:r>
            <a:r>
              <a:rPr lang="en-GB" err="1">
                <a:latin typeface="Ubuntu" panose="020B0504030602030204" pitchFamily="34" charset="0"/>
              </a:rPr>
              <a:t>navedeni</a:t>
            </a:r>
            <a:r>
              <a:rPr lang="en-GB">
                <a:latin typeface="Ubuntu" panose="020B0504030602030204" pitchFamily="34" charset="0"/>
              </a:rPr>
              <a:t> </a:t>
            </a:r>
            <a:r>
              <a:rPr lang="en-GB" err="1">
                <a:latin typeface="Ubuntu" panose="020B0504030602030204" pitchFamily="34" charset="0"/>
              </a:rPr>
              <a:t>kot</a:t>
            </a:r>
            <a:r>
              <a:rPr lang="en-GB">
                <a:latin typeface="Ubuntu" panose="020B0504030602030204" pitchFamily="34" charset="0"/>
              </a:rPr>
              <a:t> „</a:t>
            </a:r>
            <a:r>
              <a:rPr lang="en-GB" err="1">
                <a:solidFill>
                  <a:srgbClr val="1CAF96"/>
                </a:solidFill>
                <a:latin typeface="Ubuntu" panose="020B0504030602030204" pitchFamily="34" charset="0"/>
              </a:rPr>
              <a:t>pridruženi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  <a:r>
              <a:rPr lang="en-GB" err="1">
                <a:solidFill>
                  <a:srgbClr val="1CAF96"/>
                </a:solidFill>
                <a:latin typeface="Ubuntu" panose="020B0504030602030204" pitchFamily="34" charset="0"/>
              </a:rPr>
              <a:t>mestni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  <a:r>
              <a:rPr lang="en-GB" err="1">
                <a:solidFill>
                  <a:srgbClr val="1CAF96"/>
                </a:solidFill>
                <a:latin typeface="Ubuntu" panose="020B0504030602030204" pitchFamily="34" charset="0"/>
              </a:rPr>
              <a:t>organi</a:t>
            </a:r>
            <a:r>
              <a:rPr lang="en-GB">
                <a:latin typeface="Ubuntu" panose="020B0504030602030204" pitchFamily="34" charset="0"/>
              </a:rPr>
              <a:t>“.</a:t>
            </a:r>
            <a:endParaRPr lang="sl-SI">
              <a:latin typeface="Ubuntu" panose="020B0504030602030204" pitchFamily="34" charset="0"/>
            </a:endParaRPr>
          </a:p>
          <a:p>
            <a:endParaRPr lang="en-GB"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u="sng">
                <a:latin typeface="Ubuntu" panose="020B0504030602030204" pitchFamily="34" charset="0"/>
                <a:ea typeface="Calibri" panose="020F0502020204030204" pitchFamily="34" charset="0"/>
              </a:rPr>
              <a:t>S</a:t>
            </a:r>
            <a:r>
              <a:rPr lang="en-GB" b="1" u="sng" err="1">
                <a:latin typeface="Ubuntu" panose="020B0504030602030204" pitchFamily="34" charset="0"/>
                <a:ea typeface="Calibri" panose="020F0502020204030204" pitchFamily="34" charset="0"/>
              </a:rPr>
              <a:t>kupno</a:t>
            </a:r>
            <a:r>
              <a:rPr lang="en-GB" b="1" u="sng">
                <a:latin typeface="Ubuntu" panose="020B0504030602030204" pitchFamily="34" charset="0"/>
                <a:ea typeface="Calibri" panose="020F0502020204030204" pitchFamily="34" charset="0"/>
              </a:rPr>
              <a:t> </a:t>
            </a:r>
            <a:r>
              <a:rPr lang="en-GB" b="1" u="sng" err="1">
                <a:latin typeface="Ubuntu" panose="020B0504030602030204" pitchFamily="34" charset="0"/>
                <a:ea typeface="Calibri" panose="020F0502020204030204" pitchFamily="34" charset="0"/>
              </a:rPr>
              <a:t>število</a:t>
            </a:r>
            <a:r>
              <a:rPr lang="en-GB" b="1" u="sng">
                <a:latin typeface="Ubuntu" panose="020B0504030602030204" pitchFamily="34" charset="0"/>
                <a:ea typeface="Calibri" panose="020F0502020204030204" pitchFamily="34" charset="0"/>
              </a:rPr>
              <a:t> </a:t>
            </a:r>
            <a:r>
              <a:rPr lang="en-GB" b="1" u="sng" err="1">
                <a:latin typeface="Ubuntu" panose="020B0504030602030204" pitchFamily="34" charset="0"/>
                <a:ea typeface="Calibri" panose="020F0502020204030204" pitchFamily="34" charset="0"/>
              </a:rPr>
              <a:t>prebivalcev</a:t>
            </a:r>
            <a:r>
              <a:rPr lang="en-GB">
                <a:latin typeface="Ubuntu" panose="020B0504030602030204" pitchFamily="34" charset="0"/>
                <a:ea typeface="Calibri" panose="020F0502020204030204" pitchFamily="34" charset="0"/>
              </a:rPr>
              <a:t> je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  <a:ea typeface="Calibri" panose="020F0502020204030204" pitchFamily="34" charset="0"/>
              </a:rPr>
              <a:t> 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</a:rPr>
              <a:t>&gt; </a:t>
            </a:r>
            <a:r>
              <a:rPr lang="sl-SI">
                <a:solidFill>
                  <a:srgbClr val="1CAF96"/>
                </a:solidFill>
                <a:latin typeface="Ubuntu" panose="020B0504030602030204" pitchFamily="34" charset="0"/>
              </a:rPr>
              <a:t>25.</a:t>
            </a:r>
            <a:r>
              <a:rPr lang="en-GB">
                <a:solidFill>
                  <a:srgbClr val="1CAF96"/>
                </a:solidFill>
                <a:latin typeface="Ubuntu" panose="020B0504030602030204" pitchFamily="34" charset="0"/>
              </a:rPr>
              <a:t>000 </a:t>
            </a:r>
            <a:r>
              <a:rPr lang="en-GB" err="1">
                <a:solidFill>
                  <a:srgbClr val="1CAF96"/>
                </a:solidFill>
                <a:latin typeface="Ubuntu" panose="020B0504030602030204" pitchFamily="34" charset="0"/>
              </a:rPr>
              <a:t>prebivalcev</a:t>
            </a:r>
            <a:endParaRPr lang="sl-SI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endParaRPr lang="en-GB"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err="1">
                <a:latin typeface="Ubuntu" panose="020B0504030602030204" pitchFamily="34" charset="0"/>
                <a:ea typeface="Calibri" panose="020F0502020204030204" pitchFamily="34" charset="0"/>
              </a:rPr>
              <a:t>Vsak</a:t>
            </a:r>
            <a:r>
              <a:rPr lang="en-US" b="1">
                <a:latin typeface="Ubuntu" panose="020B0504030602030204" pitchFamily="34" charset="0"/>
                <a:ea typeface="Calibri" panose="020F0502020204030204" pitchFamily="34" charset="0"/>
              </a:rPr>
              <a:t> </a:t>
            </a:r>
            <a:r>
              <a:rPr lang="en-US" err="1">
                <a:latin typeface="Ubuntu" panose="020B0504030602030204" pitchFamily="34" charset="0"/>
                <a:ea typeface="Calibri" panose="020F0502020204030204" pitchFamily="34" charset="0"/>
              </a:rPr>
              <a:t>posamezni</a:t>
            </a:r>
            <a:r>
              <a:rPr lang="en-US">
                <a:latin typeface="Ubuntu" panose="020B0504030602030204" pitchFamily="34" charset="0"/>
                <a:ea typeface="Calibri" panose="020F0502020204030204" pitchFamily="34" charset="0"/>
              </a:rPr>
              <a:t> </a:t>
            </a:r>
            <a:r>
              <a:rPr lang="en-US" err="1">
                <a:latin typeface="Ubuntu" panose="020B0504030602030204" pitchFamily="34" charset="0"/>
                <a:ea typeface="Calibri" panose="020F0502020204030204" pitchFamily="34" charset="0"/>
              </a:rPr>
              <a:t>mestni</a:t>
            </a:r>
            <a:r>
              <a:rPr lang="en-US">
                <a:latin typeface="Ubuntu" panose="020B0504030602030204" pitchFamily="34" charset="0"/>
                <a:ea typeface="Calibri" panose="020F0502020204030204" pitchFamily="34" charset="0"/>
              </a:rPr>
              <a:t> organ, ki </a:t>
            </a:r>
            <a:r>
              <a:rPr lang="en-US" err="1">
                <a:latin typeface="Ubuntu" panose="020B0504030602030204" pitchFamily="34" charset="0"/>
                <a:ea typeface="Calibri" panose="020F0502020204030204" pitchFamily="34" charset="0"/>
              </a:rPr>
              <a:t>sestavlja</a:t>
            </a:r>
            <a:r>
              <a:rPr lang="en-US">
                <a:latin typeface="Ubuntu" panose="020B0504030602030204" pitchFamily="34" charset="0"/>
                <a:ea typeface="Calibri" panose="020F0502020204030204" pitchFamily="34" charset="0"/>
              </a:rPr>
              <a:t> </a:t>
            </a:r>
            <a:r>
              <a:rPr lang="en-US" err="1">
                <a:latin typeface="Ubuntu" panose="020B0504030602030204" pitchFamily="34" charset="0"/>
                <a:ea typeface="Calibri" panose="020F0502020204030204" pitchFamily="34" charset="0"/>
              </a:rPr>
              <a:t>združenje</a:t>
            </a:r>
            <a:r>
              <a:rPr lang="en-US">
                <a:latin typeface="Ubuntu" panose="020B0504030602030204" pitchFamily="34" charset="0"/>
                <a:ea typeface="Calibri" panose="020F0502020204030204" pitchFamily="34" charset="0"/>
              </a:rPr>
              <a:t>, je </a:t>
            </a:r>
            <a:r>
              <a:rPr lang="en-US" err="1">
                <a:solidFill>
                  <a:srgbClr val="1CAF96"/>
                </a:solidFill>
                <a:latin typeface="Ubuntu" panose="020B0504030602030204" pitchFamily="34" charset="0"/>
              </a:rPr>
              <a:t>lokalna</a:t>
            </a:r>
            <a:r>
              <a:rPr lang="en-US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  <a:r>
              <a:rPr lang="en-US" err="1">
                <a:solidFill>
                  <a:srgbClr val="1CAF96"/>
                </a:solidFill>
                <a:latin typeface="Ubuntu" panose="020B0504030602030204" pitchFamily="34" charset="0"/>
              </a:rPr>
              <a:t>upravna</a:t>
            </a:r>
            <a:r>
              <a:rPr lang="en-US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  <a:r>
              <a:rPr lang="en-US" err="1">
                <a:solidFill>
                  <a:srgbClr val="1CAF96"/>
                </a:solidFill>
                <a:latin typeface="Ubuntu" panose="020B0504030602030204" pitchFamily="34" charset="0"/>
              </a:rPr>
              <a:t>enota</a:t>
            </a:r>
            <a:r>
              <a:rPr lang="sl-SI">
                <a:solidFill>
                  <a:srgbClr val="1CAF96"/>
                </a:solidFill>
                <a:latin typeface="Ubuntu" panose="020B0504030602030204" pitchFamily="34" charset="0"/>
              </a:rPr>
              <a:t> (LAU</a:t>
            </a:r>
            <a:r>
              <a:rPr lang="sl-SI">
                <a:solidFill>
                  <a:srgbClr val="C61B38"/>
                </a:solidFill>
                <a:latin typeface="Ubuntu" panose="020B0504030602030204" pitchFamily="34" charset="0"/>
              </a:rPr>
              <a:t>)</a:t>
            </a:r>
            <a:endParaRPr lang="en-US">
              <a:solidFill>
                <a:srgbClr val="C61B38"/>
              </a:solidFill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endParaRPr lang="en-US"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u="sng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Vsak</a:t>
            </a:r>
            <a:r>
              <a:rPr lang="sl-SI" b="1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posamezni mestni organ, ki sestavlja združenje, se šteje za mestno naselje glede na stopnjo urbanizacije po Eurostatu (</a:t>
            </a:r>
            <a:r>
              <a:rPr lang="sl-SI">
                <a:solidFill>
                  <a:srgbClr val="1CAF96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DEGURBA 1 ali 2</a:t>
            </a:r>
            <a:r>
              <a:rPr lang="sl-SI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Največ 3!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algn="just"/>
            <a:endParaRPr lang="en-US">
              <a:latin typeface="Ubuntu" panose="020B0504030602030204" pitchFamily="34" charset="0"/>
            </a:endParaRPr>
          </a:p>
          <a:p>
            <a:pPr algn="just"/>
            <a:r>
              <a:rPr lang="en-US" err="1">
                <a:latin typeface="Ubuntu" panose="020B0504030602030204" pitchFamily="34" charset="0"/>
              </a:rPr>
              <a:t>Priporoča</a:t>
            </a:r>
            <a:r>
              <a:rPr lang="en-US">
                <a:latin typeface="Ubuntu" panose="020B0504030602030204" pitchFamily="34" charset="0"/>
              </a:rPr>
              <a:t> se </a:t>
            </a:r>
            <a:r>
              <a:rPr lang="en-US" err="1">
                <a:latin typeface="Ubuntu" panose="020B0504030602030204" pitchFamily="34" charset="0"/>
              </a:rPr>
              <a:t>ozemeljska</a:t>
            </a:r>
            <a:r>
              <a:rPr lang="en-US">
                <a:latin typeface="Ubuntu" panose="020B0504030602030204" pitchFamily="34" charset="0"/>
              </a:rPr>
              <a:t> </a:t>
            </a:r>
            <a:r>
              <a:rPr lang="en-US" err="1">
                <a:latin typeface="Ubuntu" panose="020B0504030602030204" pitchFamily="34" charset="0"/>
              </a:rPr>
              <a:t>povezanost</a:t>
            </a:r>
            <a:r>
              <a:rPr lang="sl-SI">
                <a:latin typeface="Ubuntu" panose="020B0504030602030204" pitchFamily="34" charset="0"/>
              </a:rPr>
              <a:t>!</a:t>
            </a:r>
          </a:p>
        </p:txBody>
      </p:sp>
      <p:pic>
        <p:nvPicPr>
          <p:cNvPr id="4" name="Graphic 3" descr="Lightbulb with solid fill">
            <a:extLst>
              <a:ext uri="{FF2B5EF4-FFF2-40B4-BE49-F238E27FC236}">
                <a16:creationId xmlns:a16="http://schemas.microsoft.com/office/drawing/2014/main" id="{214ED157-F544-F90E-346F-EA7EBCC833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846" y="6023171"/>
            <a:ext cx="401732" cy="401732"/>
          </a:xfrm>
          <a:prstGeom prst="rect">
            <a:avLst/>
          </a:prstGeom>
        </p:spPr>
      </p:pic>
      <p:pic>
        <p:nvPicPr>
          <p:cNvPr id="2" name="Slika 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E974F2AB-7575-1542-9D5E-6F3570AA2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69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489912" y="2417180"/>
            <a:ext cx="638729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b="1" dirty="0">
                <a:solidFill>
                  <a:srgbClr val="0C114D"/>
                </a:solidFill>
                <a:latin typeface="Ubuntu" panose="020B0504030602030204" pitchFamily="34" charset="0"/>
              </a:rPr>
              <a:t>48 občin</a:t>
            </a:r>
          </a:p>
          <a:p>
            <a:pPr algn="r"/>
            <a:r>
              <a:rPr lang="sl-SI" dirty="0">
                <a:solidFill>
                  <a:srgbClr val="0C114D"/>
                </a:solidFill>
              </a:rPr>
              <a:t>Ankaran/</a:t>
            </a:r>
            <a:r>
              <a:rPr lang="sl-SI" dirty="0" err="1">
                <a:solidFill>
                  <a:srgbClr val="0C114D"/>
                </a:solidFill>
              </a:rPr>
              <a:t>Ancarano</a:t>
            </a:r>
            <a:r>
              <a:rPr lang="sl-SI" dirty="0">
                <a:solidFill>
                  <a:srgbClr val="0C114D"/>
                </a:solidFill>
              </a:rPr>
              <a:t>, Bled, Brezovica, Celje, Domžale, Gorje, Grosuplje, Hajdina, Izola/</a:t>
            </a:r>
            <a:r>
              <a:rPr lang="sl-SI" dirty="0" err="1">
                <a:solidFill>
                  <a:srgbClr val="0C114D"/>
                </a:solidFill>
              </a:rPr>
              <a:t>Isola</a:t>
            </a:r>
            <a:r>
              <a:rPr lang="sl-SI" dirty="0">
                <a:solidFill>
                  <a:srgbClr val="0C114D"/>
                </a:solidFill>
              </a:rPr>
              <a:t>, Jesenice, Kamnik, Kočevje, Komenda, Koper/</a:t>
            </a:r>
            <a:r>
              <a:rPr lang="sl-SI" dirty="0" err="1">
                <a:solidFill>
                  <a:srgbClr val="0C114D"/>
                </a:solidFill>
              </a:rPr>
              <a:t>Capodistria</a:t>
            </a:r>
            <a:r>
              <a:rPr lang="sl-SI" dirty="0">
                <a:solidFill>
                  <a:srgbClr val="0C114D"/>
                </a:solidFill>
              </a:rPr>
              <a:t>, Kranj, Ljubljana, Log - Dragomer, Logatec, Maribor, Medvode, Mengeš, Miklavž na Dravskem polju, Murska Sobota, Nova Gorica, Novo mesto, Piran/</a:t>
            </a:r>
            <a:r>
              <a:rPr lang="sl-SI" dirty="0" err="1">
                <a:solidFill>
                  <a:srgbClr val="0C114D"/>
                </a:solidFill>
              </a:rPr>
              <a:t>Pirano</a:t>
            </a:r>
            <a:r>
              <a:rPr lang="sl-SI" dirty="0">
                <a:solidFill>
                  <a:srgbClr val="0C114D"/>
                </a:solidFill>
              </a:rPr>
              <a:t>, Polzela, Postojna, Prebold, Prevalje, Ptuj, Rače - Fram, Radovljica, Ravne na Koroškem, Rogaška Slatina, Ruše, Selnica ob Dravi, Slovenj Gradec, Šempeter - Vrtojba, Škofja Loka, Škofljica, Trbovlje, Trzin, Tržič, Velenje, Vrhnika, Žalec in Žirovnica</a:t>
            </a:r>
            <a:endParaRPr lang="pt-PT" dirty="0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511254" y="517177"/>
            <a:ext cx="5006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>
                <a:solidFill>
                  <a:schemeClr val="bg1"/>
                </a:solidFill>
                <a:latin typeface="Ubuntu" panose="020B0504030602030204" pitchFamily="34" charset="0"/>
              </a:rPr>
              <a:t>V Sloveniji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3" name="Slika 2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300561E7-A197-4F4B-B130-AB0349065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90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08646-4444-9061-BAFF-DC3B007B9286}"/>
              </a:ext>
            </a:extLst>
          </p:cNvPr>
          <p:cNvSpPr txBox="1"/>
          <p:nvPr/>
        </p:nvSpPr>
        <p:spPr>
          <a:xfrm>
            <a:off x="548640" y="3144618"/>
            <a:ext cx="90144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800" b="1">
                <a:solidFill>
                  <a:srgbClr val="0C114D"/>
                </a:solidFill>
                <a:latin typeface="Ubuntu" panose="020B0504030602030204" pitchFamily="34" charset="0"/>
              </a:rPr>
              <a:t>Vsa vprašanja v zvezi z upravičenostjo naslovite na </a:t>
            </a:r>
            <a:r>
              <a:rPr lang="en-GB" sz="2800">
                <a:solidFill>
                  <a:srgbClr val="032400"/>
                </a:solidFill>
                <a:latin typeface="Ubuntu" panose="020B0504030602030204" pitchFamily="34" charset="0"/>
                <a:hlinkClick r:id="rId2"/>
              </a:rPr>
              <a:t>innovativeactions@urban-initiative.eu</a:t>
            </a:r>
            <a:r>
              <a:rPr lang="sl-SI" sz="2800">
                <a:solidFill>
                  <a:srgbClr val="032400"/>
                </a:solidFill>
                <a:latin typeface="Ubuntu" panose="020B0504030602030204" pitchFamily="34" charset="0"/>
              </a:rPr>
              <a:t>.</a:t>
            </a:r>
            <a:endParaRPr lang="en-GB" sz="28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algn="ctr"/>
            <a:endParaRPr lang="fr-FR" sz="2800">
              <a:solidFill>
                <a:srgbClr val="032400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Slika 3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D62CD8AB-33F8-C4A3-C5A6-69D276818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67" y="59024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2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">
            <a:extLst>
              <a:ext uri="{FF2B5EF4-FFF2-40B4-BE49-F238E27FC236}">
                <a16:creationId xmlns:a16="http://schemas.microsoft.com/office/drawing/2014/main" id="{23B276B1-BC68-47A8-6831-EB01EF68AB14}"/>
              </a:ext>
            </a:extLst>
          </p:cNvPr>
          <p:cNvSpPr txBox="1"/>
          <p:nvPr/>
        </p:nvSpPr>
        <p:spPr>
          <a:xfrm>
            <a:off x="996005" y="3044279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Financiranje</a:t>
            </a:r>
            <a:endParaRPr lang="en-GB" sz="4400" b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62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7" y="0"/>
            <a:ext cx="12207507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289040" y="3783876"/>
            <a:ext cx="6096000" cy="17697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Celotni proračun: 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60</a:t>
            </a:r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 mil</a:t>
            </a:r>
            <a:r>
              <a:rPr lang="sl-SI" sz="1600" b="1" err="1">
                <a:solidFill>
                  <a:srgbClr val="0C114D"/>
                </a:solidFill>
                <a:latin typeface="Ubuntu" panose="020B0504030602030204" pitchFamily="34" charset="0"/>
              </a:rPr>
              <a:t>ijonov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 evrov ESRR</a:t>
            </a:r>
            <a:endParaRPr lang="pt-PT" sz="16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1800"/>
              </a:spcAft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Največji možni proračun projekta: 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2</a:t>
            </a:r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 mil</a:t>
            </a:r>
            <a:r>
              <a:rPr lang="sl-SI" sz="1600" b="1" err="1">
                <a:solidFill>
                  <a:srgbClr val="0C114D"/>
                </a:solidFill>
                <a:latin typeface="Ubuntu" panose="020B0504030602030204" pitchFamily="34" charset="0"/>
              </a:rPr>
              <a:t>ijona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 evrov ESRR</a:t>
            </a:r>
            <a:endParaRPr lang="pt-PT" sz="16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1800"/>
              </a:spcAft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Sofinanciranje: </a:t>
            </a:r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80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pt-PT" sz="1600" b="1">
                <a:solidFill>
                  <a:srgbClr val="0C114D"/>
                </a:solidFill>
                <a:latin typeface="Ubuntu" panose="020B0504030602030204" pitchFamily="34" charset="0"/>
              </a:rPr>
              <a:t>% 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ESRR</a:t>
            </a:r>
            <a:endParaRPr lang="pt-PT" sz="1600" b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>
              <a:spcAft>
                <a:spcPts val="1800"/>
              </a:spcAft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Predplačila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 in </a:t>
            </a: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poenostavljeno obračunavanje stroškov</a:t>
            </a:r>
            <a:endParaRPr lang="pt-PT" sz="1600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95567" y="5509127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</a:rPr>
              <a:t>ESRR</a:t>
            </a:r>
            <a:endParaRPr lang="pt-PT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70598" y="2947775"/>
            <a:ext cx="1170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400" b="1">
                <a:solidFill>
                  <a:srgbClr val="1CAF96"/>
                </a:solidFill>
                <a:latin typeface="Ubuntu" panose="020B0504030602030204" pitchFamily="34" charset="0"/>
              </a:rPr>
              <a:t>lastni delež</a:t>
            </a:r>
            <a:endParaRPr lang="pt-PT" sz="1400" b="1">
              <a:solidFill>
                <a:srgbClr val="1CAF96"/>
              </a:solidFill>
              <a:latin typeface="Ubuntu" panose="020B0504030602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511254" y="517177"/>
            <a:ext cx="1972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>
                <a:solidFill>
                  <a:schemeClr val="bg1"/>
                </a:solidFill>
                <a:latin typeface="Ubuntu" panose="020B0504030602030204" pitchFamily="34" charset="0"/>
              </a:rPr>
              <a:t>Financi</a:t>
            </a:r>
            <a:r>
              <a:rPr lang="sl-SI" sz="2400" b="1" err="1">
                <a:solidFill>
                  <a:schemeClr val="bg1"/>
                </a:solidFill>
                <a:latin typeface="Ubuntu" panose="020B0504030602030204" pitchFamily="34" charset="0"/>
              </a:rPr>
              <a:t>ranje</a:t>
            </a:r>
            <a:endParaRPr lang="pt-PT" sz="2400" b="1">
              <a:solidFill>
                <a:schemeClr val="bg1"/>
              </a:solidFill>
            </a:endParaRPr>
          </a:p>
        </p:txBody>
      </p:sp>
      <p:pic>
        <p:nvPicPr>
          <p:cNvPr id="8" name="Slika 7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884E4168-7213-FCF7-E0D0-54A2C480E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1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DBE6DF-3758-492F-7DBB-23D2CFB89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82" y="608202"/>
            <a:ext cx="9538202" cy="55075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AEBFC5-E9A4-AF3F-AD99-AFA96C08AFBE}"/>
              </a:ext>
            </a:extLst>
          </p:cNvPr>
          <p:cNvSpPr/>
          <p:nvPr/>
        </p:nvSpPr>
        <p:spPr>
          <a:xfrm>
            <a:off x="3461656" y="1545771"/>
            <a:ext cx="5660573" cy="318951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61B663-08AA-0468-AEE9-E9BCBF8A3678}"/>
              </a:ext>
            </a:extLst>
          </p:cNvPr>
          <p:cNvSpPr txBox="1"/>
          <p:nvPr/>
        </p:nvSpPr>
        <p:spPr>
          <a:xfrm>
            <a:off x="278621" y="10352"/>
            <a:ext cx="82817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E2EB8-0066-FF7A-F670-34888F17BCA5}"/>
              </a:ext>
            </a:extLst>
          </p:cNvPr>
          <p:cNvSpPr txBox="1"/>
          <p:nvPr/>
        </p:nvSpPr>
        <p:spPr>
          <a:xfrm>
            <a:off x="4595780" y="5207817"/>
            <a:ext cx="3349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C61B3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Simplified C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C61B3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ost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C61B3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O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C61B3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ptions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C61B3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+ Real costs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C61B38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9D8D7-142C-0F14-2DCE-9D0CD579DEF1}"/>
              </a:ext>
            </a:extLst>
          </p:cNvPr>
          <p:cNvSpPr txBox="1"/>
          <p:nvPr/>
        </p:nvSpPr>
        <p:spPr>
          <a:xfrm>
            <a:off x="1340186" y="4776614"/>
            <a:ext cx="1209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6742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Lump sum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67428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D7441-265E-A06C-0436-0DC233E1C739}"/>
              </a:ext>
            </a:extLst>
          </p:cNvPr>
          <p:cNvSpPr txBox="1"/>
          <p:nvPr/>
        </p:nvSpPr>
        <p:spPr>
          <a:xfrm>
            <a:off x="2430116" y="4776614"/>
            <a:ext cx="1209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6742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Lump sum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67428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CC8B8-B687-B3DA-77AE-B5C4041B9614}"/>
              </a:ext>
            </a:extLst>
          </p:cNvPr>
          <p:cNvSpPr txBox="1"/>
          <p:nvPr/>
        </p:nvSpPr>
        <p:spPr>
          <a:xfrm>
            <a:off x="8951114" y="4814500"/>
            <a:ext cx="1209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67428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Lump sum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67428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ACEDD-982E-271F-1A93-44A09DBAC893}"/>
              </a:ext>
            </a:extLst>
          </p:cNvPr>
          <p:cNvSpPr/>
          <p:nvPr/>
        </p:nvSpPr>
        <p:spPr>
          <a:xfrm>
            <a:off x="9252857" y="5032213"/>
            <a:ext cx="78818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3 </a:t>
            </a:r>
          </a:p>
          <a:p>
            <a:pPr algn="ctr"/>
            <a:r>
              <a:rPr lang="en-GB" sz="11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months</a:t>
            </a:r>
          </a:p>
        </p:txBody>
      </p:sp>
      <p:pic>
        <p:nvPicPr>
          <p:cNvPr id="9" name="Slika 8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1A0A9BDC-A75F-E156-BBAE-3FCAE005E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22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8E78-09A5-E0D6-A468-762C70684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343C5ED-004B-8126-62A6-C0AC4C8608E5}"/>
              </a:ext>
            </a:extLst>
          </p:cNvPr>
          <p:cNvSpPr txBox="1">
            <a:spLocks/>
          </p:cNvSpPr>
          <p:nvPr/>
        </p:nvSpPr>
        <p:spPr>
          <a:xfrm>
            <a:off x="2300357" y="1050211"/>
            <a:ext cx="8994408" cy="73805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l-SI" b="1" noProof="0">
                <a:solidFill>
                  <a:schemeClr val="accent2"/>
                </a:solidFill>
              </a:rPr>
              <a:t>POGLAVITNE SPREMEMBE</a:t>
            </a:r>
            <a:endParaRPr lang="en-GB" b="1" noProof="0">
              <a:solidFill>
                <a:schemeClr val="accent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210FF5-098B-3A44-63BF-B2BC53D14878}"/>
              </a:ext>
            </a:extLst>
          </p:cNvPr>
          <p:cNvSpPr/>
          <p:nvPr/>
        </p:nvSpPr>
        <p:spPr>
          <a:xfrm>
            <a:off x="2300357" y="1769308"/>
            <a:ext cx="9176824" cy="52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noProof="0"/>
              <a:t>Prejšnji razpisi:</a:t>
            </a:r>
            <a:endParaRPr lang="en-GB" b="1" noProof="0"/>
          </a:p>
        </p:txBody>
      </p:sp>
      <p:pic>
        <p:nvPicPr>
          <p:cNvPr id="17" name="Picture 16" descr="A diagram of a product package&#10;&#10;AI-generated content may be incorrect.">
            <a:extLst>
              <a:ext uri="{FF2B5EF4-FFF2-40B4-BE49-F238E27FC236}">
                <a16:creationId xmlns:a16="http://schemas.microsoft.com/office/drawing/2014/main" id="{68FA20C5-6D4C-3067-205F-87DD7132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57" y="2507360"/>
            <a:ext cx="8994408" cy="4067371"/>
          </a:xfrm>
          <a:prstGeom prst="rect">
            <a:avLst/>
          </a:prstGeom>
        </p:spPr>
      </p:pic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99BEEC9B-E0E4-DE5F-265F-5FD14438A115}"/>
              </a:ext>
            </a:extLst>
          </p:cNvPr>
          <p:cNvSpPr/>
          <p:nvPr/>
        </p:nvSpPr>
        <p:spPr>
          <a:xfrm>
            <a:off x="4882896" y="3447288"/>
            <a:ext cx="3721608" cy="292608"/>
          </a:xfrm>
          <a:custGeom>
            <a:avLst/>
            <a:gdLst>
              <a:gd name="csX0" fmla="*/ 0 w 3721608"/>
              <a:gd name="csY0" fmla="*/ 228600 h 292608"/>
              <a:gd name="csX1" fmla="*/ 45720 w 3721608"/>
              <a:gd name="csY1" fmla="*/ 210312 h 292608"/>
              <a:gd name="csX2" fmla="*/ 137160 w 3721608"/>
              <a:gd name="csY2" fmla="*/ 91440 h 292608"/>
              <a:gd name="csX3" fmla="*/ 173736 w 3721608"/>
              <a:gd name="csY3" fmla="*/ 155448 h 292608"/>
              <a:gd name="csX4" fmla="*/ 210312 w 3721608"/>
              <a:gd name="csY4" fmla="*/ 82296 h 292608"/>
              <a:gd name="csX5" fmla="*/ 246888 w 3721608"/>
              <a:gd name="csY5" fmla="*/ 210312 h 292608"/>
              <a:gd name="csX6" fmla="*/ 329184 w 3721608"/>
              <a:gd name="csY6" fmla="*/ 82296 h 292608"/>
              <a:gd name="csX7" fmla="*/ 356616 w 3721608"/>
              <a:gd name="csY7" fmla="*/ 54864 h 292608"/>
              <a:gd name="csX8" fmla="*/ 374904 w 3721608"/>
              <a:gd name="csY8" fmla="*/ 164592 h 292608"/>
              <a:gd name="csX9" fmla="*/ 402336 w 3721608"/>
              <a:gd name="csY9" fmla="*/ 201168 h 292608"/>
              <a:gd name="csX10" fmla="*/ 502920 w 3721608"/>
              <a:gd name="csY10" fmla="*/ 128016 h 292608"/>
              <a:gd name="csX11" fmla="*/ 512064 w 3721608"/>
              <a:gd name="csY11" fmla="*/ 155448 h 292608"/>
              <a:gd name="csX12" fmla="*/ 557784 w 3721608"/>
              <a:gd name="csY12" fmla="*/ 36576 h 292608"/>
              <a:gd name="csX13" fmla="*/ 576072 w 3721608"/>
              <a:gd name="csY13" fmla="*/ 9144 h 292608"/>
              <a:gd name="csX14" fmla="*/ 594360 w 3721608"/>
              <a:gd name="csY14" fmla="*/ 64008 h 292608"/>
              <a:gd name="csX15" fmla="*/ 621792 w 3721608"/>
              <a:gd name="csY15" fmla="*/ 82296 h 292608"/>
              <a:gd name="csX16" fmla="*/ 667512 w 3721608"/>
              <a:gd name="csY16" fmla="*/ 27432 h 292608"/>
              <a:gd name="csX17" fmla="*/ 731520 w 3721608"/>
              <a:gd name="csY17" fmla="*/ 36576 h 292608"/>
              <a:gd name="csX18" fmla="*/ 777240 w 3721608"/>
              <a:gd name="csY18" fmla="*/ 137160 h 292608"/>
              <a:gd name="csX19" fmla="*/ 850392 w 3721608"/>
              <a:gd name="csY19" fmla="*/ 27432 h 292608"/>
              <a:gd name="csX20" fmla="*/ 905256 w 3721608"/>
              <a:gd name="csY20" fmla="*/ 146304 h 292608"/>
              <a:gd name="csX21" fmla="*/ 941832 w 3721608"/>
              <a:gd name="csY21" fmla="*/ 173736 h 292608"/>
              <a:gd name="csX22" fmla="*/ 978408 w 3721608"/>
              <a:gd name="csY22" fmla="*/ 36576 h 292608"/>
              <a:gd name="csX23" fmla="*/ 996696 w 3721608"/>
              <a:gd name="csY23" fmla="*/ 0 h 292608"/>
              <a:gd name="csX24" fmla="*/ 1033272 w 3721608"/>
              <a:gd name="csY24" fmla="*/ 100584 h 292608"/>
              <a:gd name="csX25" fmla="*/ 1060704 w 3721608"/>
              <a:gd name="csY25" fmla="*/ 137160 h 292608"/>
              <a:gd name="csX26" fmla="*/ 1106424 w 3721608"/>
              <a:gd name="csY26" fmla="*/ 27432 h 292608"/>
              <a:gd name="csX27" fmla="*/ 1234440 w 3721608"/>
              <a:gd name="csY27" fmla="*/ 82296 h 292608"/>
              <a:gd name="csX28" fmla="*/ 1325880 w 3721608"/>
              <a:gd name="csY28" fmla="*/ 201168 h 292608"/>
              <a:gd name="csX29" fmla="*/ 1380744 w 3721608"/>
              <a:gd name="csY29" fmla="*/ 118872 h 292608"/>
              <a:gd name="csX30" fmla="*/ 1453896 w 3721608"/>
              <a:gd name="csY30" fmla="*/ 201168 h 292608"/>
              <a:gd name="csX31" fmla="*/ 1517904 w 3721608"/>
              <a:gd name="csY31" fmla="*/ 137160 h 292608"/>
              <a:gd name="csX32" fmla="*/ 1572768 w 3721608"/>
              <a:gd name="csY32" fmla="*/ 82296 h 292608"/>
              <a:gd name="csX33" fmla="*/ 1636776 w 3721608"/>
              <a:gd name="csY33" fmla="*/ 192024 h 292608"/>
              <a:gd name="csX34" fmla="*/ 1682496 w 3721608"/>
              <a:gd name="csY34" fmla="*/ 219456 h 292608"/>
              <a:gd name="csX35" fmla="*/ 1764792 w 3721608"/>
              <a:gd name="csY35" fmla="*/ 73152 h 292608"/>
              <a:gd name="csX36" fmla="*/ 1929384 w 3721608"/>
              <a:gd name="csY36" fmla="*/ 100584 h 292608"/>
              <a:gd name="csX37" fmla="*/ 2002536 w 3721608"/>
              <a:gd name="csY37" fmla="*/ 228600 h 292608"/>
              <a:gd name="csX38" fmla="*/ 2057400 w 3721608"/>
              <a:gd name="csY38" fmla="*/ 118872 h 292608"/>
              <a:gd name="csX39" fmla="*/ 2112264 w 3721608"/>
              <a:gd name="csY39" fmla="*/ 283464 h 292608"/>
              <a:gd name="csX40" fmla="*/ 2139696 w 3721608"/>
              <a:gd name="csY40" fmla="*/ 292608 h 292608"/>
              <a:gd name="csX41" fmla="*/ 2231136 w 3721608"/>
              <a:gd name="csY41" fmla="*/ 201168 h 292608"/>
              <a:gd name="csX42" fmla="*/ 2258568 w 3721608"/>
              <a:gd name="csY42" fmla="*/ 155448 h 292608"/>
              <a:gd name="csX43" fmla="*/ 2313432 w 3721608"/>
              <a:gd name="csY43" fmla="*/ 219456 h 292608"/>
              <a:gd name="csX44" fmla="*/ 2350008 w 3721608"/>
              <a:gd name="csY44" fmla="*/ 256032 h 292608"/>
              <a:gd name="csX45" fmla="*/ 2423160 w 3721608"/>
              <a:gd name="csY45" fmla="*/ 228600 h 292608"/>
              <a:gd name="csX46" fmla="*/ 2468880 w 3721608"/>
              <a:gd name="csY46" fmla="*/ 109728 h 292608"/>
              <a:gd name="csX47" fmla="*/ 2542032 w 3721608"/>
              <a:gd name="csY47" fmla="*/ 192024 h 292608"/>
              <a:gd name="csX48" fmla="*/ 2633472 w 3721608"/>
              <a:gd name="csY48" fmla="*/ 210312 h 292608"/>
              <a:gd name="csX49" fmla="*/ 2743200 w 3721608"/>
              <a:gd name="csY49" fmla="*/ 173736 h 292608"/>
              <a:gd name="csX50" fmla="*/ 2779776 w 3721608"/>
              <a:gd name="csY50" fmla="*/ 201168 h 292608"/>
              <a:gd name="csX51" fmla="*/ 2962656 w 3721608"/>
              <a:gd name="csY51" fmla="*/ 146304 h 292608"/>
              <a:gd name="csX52" fmla="*/ 2990088 w 3721608"/>
              <a:gd name="csY52" fmla="*/ 164592 h 292608"/>
              <a:gd name="csX53" fmla="*/ 3081528 w 3721608"/>
              <a:gd name="csY53" fmla="*/ 118872 h 292608"/>
              <a:gd name="csX54" fmla="*/ 3108960 w 3721608"/>
              <a:gd name="csY54" fmla="*/ 82296 h 292608"/>
              <a:gd name="csX55" fmla="*/ 3154680 w 3721608"/>
              <a:gd name="csY55" fmla="*/ 128016 h 292608"/>
              <a:gd name="csX56" fmla="*/ 3182112 w 3721608"/>
              <a:gd name="csY56" fmla="*/ 146304 h 292608"/>
              <a:gd name="csX57" fmla="*/ 3236976 w 3721608"/>
              <a:gd name="csY57" fmla="*/ 118872 h 292608"/>
              <a:gd name="csX58" fmla="*/ 3264408 w 3721608"/>
              <a:gd name="csY58" fmla="*/ 82296 h 292608"/>
              <a:gd name="csX59" fmla="*/ 3337560 w 3721608"/>
              <a:gd name="csY59" fmla="*/ 201168 h 292608"/>
              <a:gd name="csX60" fmla="*/ 3392424 w 3721608"/>
              <a:gd name="csY60" fmla="*/ 155448 h 292608"/>
              <a:gd name="csX61" fmla="*/ 3493008 w 3721608"/>
              <a:gd name="csY61" fmla="*/ 182880 h 292608"/>
              <a:gd name="csX62" fmla="*/ 3547872 w 3721608"/>
              <a:gd name="csY62" fmla="*/ 109728 h 292608"/>
              <a:gd name="csX63" fmla="*/ 3566160 w 3721608"/>
              <a:gd name="csY63" fmla="*/ 82296 h 292608"/>
              <a:gd name="csX64" fmla="*/ 3602736 w 3721608"/>
              <a:gd name="csY64" fmla="*/ 164592 h 292608"/>
              <a:gd name="csX65" fmla="*/ 3611880 w 3721608"/>
              <a:gd name="csY65" fmla="*/ 201168 h 292608"/>
              <a:gd name="csX66" fmla="*/ 3639312 w 3721608"/>
              <a:gd name="csY66" fmla="*/ 155448 h 292608"/>
              <a:gd name="csX67" fmla="*/ 3675888 w 3721608"/>
              <a:gd name="csY67" fmla="*/ 54864 h 292608"/>
              <a:gd name="csX68" fmla="*/ 3721608 w 3721608"/>
              <a:gd name="csY68" fmla="*/ 91440 h 2926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</a:cxnLst>
            <a:rect l="l" t="t" r="r" b="b"/>
            <a:pathLst>
              <a:path w="3721608" h="292608">
                <a:moveTo>
                  <a:pt x="0" y="228600"/>
                </a:moveTo>
                <a:cubicBezTo>
                  <a:pt x="15240" y="222504"/>
                  <a:pt x="33110" y="220820"/>
                  <a:pt x="45720" y="210312"/>
                </a:cubicBezTo>
                <a:cubicBezTo>
                  <a:pt x="93310" y="170654"/>
                  <a:pt x="108483" y="139234"/>
                  <a:pt x="137160" y="91440"/>
                </a:cubicBezTo>
                <a:cubicBezTo>
                  <a:pt x="149352" y="112776"/>
                  <a:pt x="149352" y="158496"/>
                  <a:pt x="173736" y="155448"/>
                </a:cubicBezTo>
                <a:cubicBezTo>
                  <a:pt x="200788" y="152067"/>
                  <a:pt x="188502" y="65939"/>
                  <a:pt x="210312" y="82296"/>
                </a:cubicBezTo>
                <a:cubicBezTo>
                  <a:pt x="245816" y="108924"/>
                  <a:pt x="234696" y="167640"/>
                  <a:pt x="246888" y="210312"/>
                </a:cubicBezTo>
                <a:cubicBezTo>
                  <a:pt x="274320" y="167640"/>
                  <a:pt x="299930" y="123740"/>
                  <a:pt x="329184" y="82296"/>
                </a:cubicBezTo>
                <a:cubicBezTo>
                  <a:pt x="336641" y="71731"/>
                  <a:pt x="350336" y="43560"/>
                  <a:pt x="356616" y="54864"/>
                </a:cubicBezTo>
                <a:cubicBezTo>
                  <a:pt x="374624" y="87278"/>
                  <a:pt x="363844" y="129199"/>
                  <a:pt x="374904" y="164592"/>
                </a:cubicBezTo>
                <a:cubicBezTo>
                  <a:pt x="379450" y="179138"/>
                  <a:pt x="393192" y="188976"/>
                  <a:pt x="402336" y="201168"/>
                </a:cubicBezTo>
                <a:cubicBezTo>
                  <a:pt x="454050" y="112515"/>
                  <a:pt x="444946" y="46852"/>
                  <a:pt x="502920" y="128016"/>
                </a:cubicBezTo>
                <a:cubicBezTo>
                  <a:pt x="508522" y="135859"/>
                  <a:pt x="509016" y="146304"/>
                  <a:pt x="512064" y="155448"/>
                </a:cubicBezTo>
                <a:cubicBezTo>
                  <a:pt x="527304" y="115824"/>
                  <a:pt x="540768" y="75470"/>
                  <a:pt x="557784" y="36576"/>
                </a:cubicBezTo>
                <a:cubicBezTo>
                  <a:pt x="562189" y="26508"/>
                  <a:pt x="567280" y="2550"/>
                  <a:pt x="576072" y="9144"/>
                </a:cubicBezTo>
                <a:cubicBezTo>
                  <a:pt x="591494" y="20710"/>
                  <a:pt x="584143" y="47661"/>
                  <a:pt x="594360" y="64008"/>
                </a:cubicBezTo>
                <a:cubicBezTo>
                  <a:pt x="600185" y="73327"/>
                  <a:pt x="612648" y="76200"/>
                  <a:pt x="621792" y="82296"/>
                </a:cubicBezTo>
                <a:cubicBezTo>
                  <a:pt x="637032" y="64008"/>
                  <a:pt x="649719" y="11616"/>
                  <a:pt x="667512" y="27432"/>
                </a:cubicBezTo>
                <a:cubicBezTo>
                  <a:pt x="739133" y="91096"/>
                  <a:pt x="672233" y="293486"/>
                  <a:pt x="731520" y="36576"/>
                </a:cubicBezTo>
                <a:cubicBezTo>
                  <a:pt x="746760" y="70104"/>
                  <a:pt x="743045" y="123482"/>
                  <a:pt x="777240" y="137160"/>
                </a:cubicBezTo>
                <a:cubicBezTo>
                  <a:pt x="784472" y="140053"/>
                  <a:pt x="842560" y="40485"/>
                  <a:pt x="850392" y="27432"/>
                </a:cubicBezTo>
                <a:cubicBezTo>
                  <a:pt x="868680" y="67056"/>
                  <a:pt x="882126" y="109297"/>
                  <a:pt x="905256" y="146304"/>
                </a:cubicBezTo>
                <a:cubicBezTo>
                  <a:pt x="913333" y="159227"/>
                  <a:pt x="933378" y="186416"/>
                  <a:pt x="941832" y="173736"/>
                </a:cubicBezTo>
                <a:cubicBezTo>
                  <a:pt x="968079" y="134365"/>
                  <a:pt x="964159" y="81697"/>
                  <a:pt x="978408" y="36576"/>
                </a:cubicBezTo>
                <a:cubicBezTo>
                  <a:pt x="982513" y="23578"/>
                  <a:pt x="990600" y="12192"/>
                  <a:pt x="996696" y="0"/>
                </a:cubicBezTo>
                <a:cubicBezTo>
                  <a:pt x="1008888" y="33528"/>
                  <a:pt x="1018185" y="68255"/>
                  <a:pt x="1033272" y="100584"/>
                </a:cubicBezTo>
                <a:cubicBezTo>
                  <a:pt x="1039717" y="114394"/>
                  <a:pt x="1049928" y="147936"/>
                  <a:pt x="1060704" y="137160"/>
                </a:cubicBezTo>
                <a:cubicBezTo>
                  <a:pt x="1088722" y="109142"/>
                  <a:pt x="1091184" y="64008"/>
                  <a:pt x="1106424" y="27432"/>
                </a:cubicBezTo>
                <a:cubicBezTo>
                  <a:pt x="1215263" y="201574"/>
                  <a:pt x="1176505" y="227132"/>
                  <a:pt x="1234440" y="82296"/>
                </a:cubicBezTo>
                <a:cubicBezTo>
                  <a:pt x="1264920" y="121920"/>
                  <a:pt x="1277382" y="189043"/>
                  <a:pt x="1325880" y="201168"/>
                </a:cubicBezTo>
                <a:cubicBezTo>
                  <a:pt x="1357865" y="209164"/>
                  <a:pt x="1347775" y="118872"/>
                  <a:pt x="1380744" y="118872"/>
                </a:cubicBezTo>
                <a:cubicBezTo>
                  <a:pt x="1417447" y="118872"/>
                  <a:pt x="1429512" y="173736"/>
                  <a:pt x="1453896" y="201168"/>
                </a:cubicBezTo>
                <a:cubicBezTo>
                  <a:pt x="1473844" y="280959"/>
                  <a:pt x="1452339" y="230044"/>
                  <a:pt x="1517904" y="137160"/>
                </a:cubicBezTo>
                <a:cubicBezTo>
                  <a:pt x="1532819" y="116031"/>
                  <a:pt x="1554480" y="100584"/>
                  <a:pt x="1572768" y="82296"/>
                </a:cubicBezTo>
                <a:cubicBezTo>
                  <a:pt x="1594104" y="118872"/>
                  <a:pt x="1610324" y="158959"/>
                  <a:pt x="1636776" y="192024"/>
                </a:cubicBezTo>
                <a:cubicBezTo>
                  <a:pt x="1647879" y="205902"/>
                  <a:pt x="1669472" y="231549"/>
                  <a:pt x="1682496" y="219456"/>
                </a:cubicBezTo>
                <a:cubicBezTo>
                  <a:pt x="1723499" y="181382"/>
                  <a:pt x="1737360" y="121920"/>
                  <a:pt x="1764792" y="73152"/>
                </a:cubicBezTo>
                <a:cubicBezTo>
                  <a:pt x="1902791" y="303150"/>
                  <a:pt x="1850859" y="323070"/>
                  <a:pt x="1929384" y="100584"/>
                </a:cubicBezTo>
                <a:cubicBezTo>
                  <a:pt x="1953768" y="143256"/>
                  <a:pt x="1953882" y="221649"/>
                  <a:pt x="2002536" y="228600"/>
                </a:cubicBezTo>
                <a:cubicBezTo>
                  <a:pt x="2043018" y="234383"/>
                  <a:pt x="2020824" y="100584"/>
                  <a:pt x="2057400" y="118872"/>
                </a:cubicBezTo>
                <a:cubicBezTo>
                  <a:pt x="2109126" y="144735"/>
                  <a:pt x="2087507" y="231199"/>
                  <a:pt x="2112264" y="283464"/>
                </a:cubicBezTo>
                <a:cubicBezTo>
                  <a:pt x="2116390" y="292175"/>
                  <a:pt x="2130552" y="289560"/>
                  <a:pt x="2139696" y="292608"/>
                </a:cubicBezTo>
                <a:cubicBezTo>
                  <a:pt x="2170176" y="262128"/>
                  <a:pt x="2202905" y="233742"/>
                  <a:pt x="2231136" y="201168"/>
                </a:cubicBezTo>
                <a:cubicBezTo>
                  <a:pt x="2242776" y="187737"/>
                  <a:pt x="2241218" y="151593"/>
                  <a:pt x="2258568" y="155448"/>
                </a:cubicBezTo>
                <a:cubicBezTo>
                  <a:pt x="2286000" y="161544"/>
                  <a:pt x="2294529" y="198663"/>
                  <a:pt x="2313432" y="219456"/>
                </a:cubicBezTo>
                <a:cubicBezTo>
                  <a:pt x="2325030" y="232214"/>
                  <a:pt x="2337816" y="243840"/>
                  <a:pt x="2350008" y="256032"/>
                </a:cubicBezTo>
                <a:cubicBezTo>
                  <a:pt x="2374392" y="246888"/>
                  <a:pt x="2406738" y="248812"/>
                  <a:pt x="2423160" y="228600"/>
                </a:cubicBezTo>
                <a:cubicBezTo>
                  <a:pt x="2449931" y="195651"/>
                  <a:pt x="2428304" y="122213"/>
                  <a:pt x="2468880" y="109728"/>
                </a:cubicBezTo>
                <a:cubicBezTo>
                  <a:pt x="2503960" y="98934"/>
                  <a:pt x="2510714" y="172885"/>
                  <a:pt x="2542032" y="192024"/>
                </a:cubicBezTo>
                <a:cubicBezTo>
                  <a:pt x="2568555" y="208233"/>
                  <a:pt x="2602992" y="204216"/>
                  <a:pt x="2633472" y="210312"/>
                </a:cubicBezTo>
                <a:cubicBezTo>
                  <a:pt x="2720082" y="86584"/>
                  <a:pt x="2667935" y="98471"/>
                  <a:pt x="2743200" y="173736"/>
                </a:cubicBezTo>
                <a:cubicBezTo>
                  <a:pt x="2753976" y="184512"/>
                  <a:pt x="2767584" y="192024"/>
                  <a:pt x="2779776" y="201168"/>
                </a:cubicBezTo>
                <a:cubicBezTo>
                  <a:pt x="2948325" y="32619"/>
                  <a:pt x="2861997" y="34461"/>
                  <a:pt x="2962656" y="146304"/>
                </a:cubicBezTo>
                <a:cubicBezTo>
                  <a:pt x="2970008" y="154473"/>
                  <a:pt x="2980944" y="158496"/>
                  <a:pt x="2990088" y="164592"/>
                </a:cubicBezTo>
                <a:cubicBezTo>
                  <a:pt x="3020568" y="149352"/>
                  <a:pt x="3053510" y="138269"/>
                  <a:pt x="3081528" y="118872"/>
                </a:cubicBezTo>
                <a:cubicBezTo>
                  <a:pt x="3094058" y="110197"/>
                  <a:pt x="3093838" y="80406"/>
                  <a:pt x="3108960" y="82296"/>
                </a:cubicBezTo>
                <a:cubicBezTo>
                  <a:pt x="3130346" y="84969"/>
                  <a:pt x="3138460" y="113824"/>
                  <a:pt x="3154680" y="128016"/>
                </a:cubicBezTo>
                <a:cubicBezTo>
                  <a:pt x="3162951" y="135253"/>
                  <a:pt x="3172968" y="140208"/>
                  <a:pt x="3182112" y="146304"/>
                </a:cubicBezTo>
                <a:cubicBezTo>
                  <a:pt x="3200400" y="137160"/>
                  <a:pt x="3220836" y="131425"/>
                  <a:pt x="3236976" y="118872"/>
                </a:cubicBezTo>
                <a:cubicBezTo>
                  <a:pt x="3249006" y="109516"/>
                  <a:pt x="3249754" y="78109"/>
                  <a:pt x="3264408" y="82296"/>
                </a:cubicBezTo>
                <a:cubicBezTo>
                  <a:pt x="3272980" y="84745"/>
                  <a:pt x="3336629" y="199538"/>
                  <a:pt x="3337560" y="201168"/>
                </a:cubicBezTo>
                <a:cubicBezTo>
                  <a:pt x="3355848" y="185928"/>
                  <a:pt x="3377909" y="174317"/>
                  <a:pt x="3392424" y="155448"/>
                </a:cubicBezTo>
                <a:cubicBezTo>
                  <a:pt x="3460022" y="67571"/>
                  <a:pt x="3395050" y="28946"/>
                  <a:pt x="3493008" y="182880"/>
                </a:cubicBezTo>
                <a:cubicBezTo>
                  <a:pt x="3511296" y="158496"/>
                  <a:pt x="3529945" y="134378"/>
                  <a:pt x="3547872" y="109728"/>
                </a:cubicBezTo>
                <a:cubicBezTo>
                  <a:pt x="3554336" y="100840"/>
                  <a:pt x="3558389" y="74525"/>
                  <a:pt x="3566160" y="82296"/>
                </a:cubicBezTo>
                <a:cubicBezTo>
                  <a:pt x="3587387" y="103523"/>
                  <a:pt x="3591960" y="136574"/>
                  <a:pt x="3602736" y="164592"/>
                </a:cubicBezTo>
                <a:cubicBezTo>
                  <a:pt x="3607247" y="176322"/>
                  <a:pt x="3608832" y="188976"/>
                  <a:pt x="3611880" y="201168"/>
                </a:cubicBezTo>
                <a:cubicBezTo>
                  <a:pt x="3621024" y="185928"/>
                  <a:pt x="3632188" y="171731"/>
                  <a:pt x="3639312" y="155448"/>
                </a:cubicBezTo>
                <a:cubicBezTo>
                  <a:pt x="3653612" y="122763"/>
                  <a:pt x="3641585" y="64665"/>
                  <a:pt x="3675888" y="54864"/>
                </a:cubicBezTo>
                <a:cubicBezTo>
                  <a:pt x="3756918" y="31713"/>
                  <a:pt x="3665102" y="232704"/>
                  <a:pt x="3721608" y="9144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071F4256-4A44-A34D-380E-A16A9373E5BC}"/>
              </a:ext>
            </a:extLst>
          </p:cNvPr>
          <p:cNvSpPr/>
          <p:nvPr/>
        </p:nvSpPr>
        <p:spPr>
          <a:xfrm>
            <a:off x="4151376" y="4041489"/>
            <a:ext cx="5276088" cy="321796"/>
          </a:xfrm>
          <a:custGeom>
            <a:avLst/>
            <a:gdLst>
              <a:gd name="csX0" fmla="*/ 0 w 5276088"/>
              <a:gd name="csY0" fmla="*/ 228759 h 321796"/>
              <a:gd name="csX1" fmla="*/ 45720 w 5276088"/>
              <a:gd name="csY1" fmla="*/ 210471 h 321796"/>
              <a:gd name="csX2" fmla="*/ 137160 w 5276088"/>
              <a:gd name="csY2" fmla="*/ 155607 h 321796"/>
              <a:gd name="csX3" fmla="*/ 164592 w 5276088"/>
              <a:gd name="csY3" fmla="*/ 237903 h 321796"/>
              <a:gd name="csX4" fmla="*/ 512064 w 5276088"/>
              <a:gd name="csY4" fmla="*/ 45879 h 321796"/>
              <a:gd name="csX5" fmla="*/ 566928 w 5276088"/>
              <a:gd name="csY5" fmla="*/ 27591 h 321796"/>
              <a:gd name="csX6" fmla="*/ 640080 w 5276088"/>
              <a:gd name="csY6" fmla="*/ 183039 h 321796"/>
              <a:gd name="csX7" fmla="*/ 667512 w 5276088"/>
              <a:gd name="csY7" fmla="*/ 173895 h 321796"/>
              <a:gd name="csX8" fmla="*/ 704088 w 5276088"/>
              <a:gd name="csY8" fmla="*/ 274479 h 321796"/>
              <a:gd name="csX9" fmla="*/ 886968 w 5276088"/>
              <a:gd name="csY9" fmla="*/ 128175 h 321796"/>
              <a:gd name="csX10" fmla="*/ 914400 w 5276088"/>
              <a:gd name="csY10" fmla="*/ 109887 h 321796"/>
              <a:gd name="csX11" fmla="*/ 969264 w 5276088"/>
              <a:gd name="csY11" fmla="*/ 247047 h 321796"/>
              <a:gd name="csX12" fmla="*/ 996696 w 5276088"/>
              <a:gd name="csY12" fmla="*/ 292767 h 321796"/>
              <a:gd name="csX13" fmla="*/ 1133856 w 5276088"/>
              <a:gd name="csY13" fmla="*/ 146463 h 321796"/>
              <a:gd name="csX14" fmla="*/ 1179576 w 5276088"/>
              <a:gd name="csY14" fmla="*/ 256191 h 321796"/>
              <a:gd name="csX15" fmla="*/ 1344168 w 5276088"/>
              <a:gd name="csY15" fmla="*/ 100743 h 321796"/>
              <a:gd name="csX16" fmla="*/ 1371600 w 5276088"/>
              <a:gd name="csY16" fmla="*/ 228759 h 321796"/>
              <a:gd name="csX17" fmla="*/ 1481328 w 5276088"/>
              <a:gd name="csY17" fmla="*/ 119031 h 321796"/>
              <a:gd name="csX18" fmla="*/ 1527048 w 5276088"/>
              <a:gd name="csY18" fmla="*/ 228759 h 321796"/>
              <a:gd name="csX19" fmla="*/ 1700784 w 5276088"/>
              <a:gd name="csY19" fmla="*/ 73311 h 321796"/>
              <a:gd name="csX20" fmla="*/ 1773936 w 5276088"/>
              <a:gd name="csY20" fmla="*/ 73311 h 321796"/>
              <a:gd name="csX21" fmla="*/ 1810512 w 5276088"/>
              <a:gd name="csY21" fmla="*/ 164751 h 321796"/>
              <a:gd name="csX22" fmla="*/ 1965960 w 5276088"/>
              <a:gd name="csY22" fmla="*/ 100743 h 321796"/>
              <a:gd name="csX23" fmla="*/ 1984248 w 5276088"/>
              <a:gd name="csY23" fmla="*/ 55023 h 321796"/>
              <a:gd name="csX24" fmla="*/ 2039112 w 5276088"/>
              <a:gd name="csY24" fmla="*/ 201327 h 321796"/>
              <a:gd name="csX25" fmla="*/ 2084832 w 5276088"/>
              <a:gd name="csY25" fmla="*/ 256191 h 321796"/>
              <a:gd name="csX26" fmla="*/ 2221992 w 5276088"/>
              <a:gd name="csY26" fmla="*/ 91599 h 321796"/>
              <a:gd name="csX27" fmla="*/ 2313432 w 5276088"/>
              <a:gd name="csY27" fmla="*/ 237903 h 321796"/>
              <a:gd name="csX28" fmla="*/ 2414016 w 5276088"/>
              <a:gd name="csY28" fmla="*/ 119031 h 321796"/>
              <a:gd name="csX29" fmla="*/ 2441448 w 5276088"/>
              <a:gd name="csY29" fmla="*/ 109887 h 321796"/>
              <a:gd name="csX30" fmla="*/ 2596896 w 5276088"/>
              <a:gd name="csY30" fmla="*/ 82455 h 321796"/>
              <a:gd name="csX31" fmla="*/ 2688336 w 5276088"/>
              <a:gd name="csY31" fmla="*/ 256191 h 321796"/>
              <a:gd name="csX32" fmla="*/ 2834640 w 5276088"/>
              <a:gd name="csY32" fmla="*/ 301911 h 321796"/>
              <a:gd name="csX33" fmla="*/ 2999232 w 5276088"/>
              <a:gd name="csY33" fmla="*/ 91599 h 321796"/>
              <a:gd name="csX34" fmla="*/ 3081528 w 5276088"/>
              <a:gd name="csY34" fmla="*/ 247047 h 321796"/>
              <a:gd name="csX35" fmla="*/ 3191256 w 5276088"/>
              <a:gd name="csY35" fmla="*/ 119031 h 321796"/>
              <a:gd name="csX36" fmla="*/ 3236976 w 5276088"/>
              <a:gd name="csY36" fmla="*/ 292767 h 321796"/>
              <a:gd name="csX37" fmla="*/ 3355848 w 5276088"/>
              <a:gd name="csY37" fmla="*/ 155607 h 321796"/>
              <a:gd name="csX38" fmla="*/ 3419856 w 5276088"/>
              <a:gd name="csY38" fmla="*/ 109887 h 321796"/>
              <a:gd name="csX39" fmla="*/ 3456432 w 5276088"/>
              <a:gd name="csY39" fmla="*/ 228759 h 321796"/>
              <a:gd name="csX40" fmla="*/ 3557016 w 5276088"/>
              <a:gd name="csY40" fmla="*/ 146463 h 321796"/>
              <a:gd name="csX41" fmla="*/ 3593592 w 5276088"/>
              <a:gd name="csY41" fmla="*/ 91599 h 321796"/>
              <a:gd name="csX42" fmla="*/ 3621024 w 5276088"/>
              <a:gd name="csY42" fmla="*/ 210471 h 321796"/>
              <a:gd name="csX43" fmla="*/ 3639312 w 5276088"/>
              <a:gd name="csY43" fmla="*/ 256191 h 321796"/>
              <a:gd name="csX44" fmla="*/ 3749040 w 5276088"/>
              <a:gd name="csY44" fmla="*/ 82455 h 321796"/>
              <a:gd name="csX45" fmla="*/ 3831336 w 5276088"/>
              <a:gd name="csY45" fmla="*/ 9303 h 321796"/>
              <a:gd name="csX46" fmla="*/ 3867912 w 5276088"/>
              <a:gd name="csY46" fmla="*/ 155607 h 321796"/>
              <a:gd name="csX47" fmla="*/ 4005072 w 5276088"/>
              <a:gd name="csY47" fmla="*/ 201327 h 321796"/>
              <a:gd name="csX48" fmla="*/ 4023360 w 5276088"/>
              <a:gd name="csY48" fmla="*/ 265335 h 321796"/>
              <a:gd name="csX49" fmla="*/ 4087368 w 5276088"/>
              <a:gd name="csY49" fmla="*/ 201327 h 321796"/>
              <a:gd name="csX50" fmla="*/ 4169664 w 5276088"/>
              <a:gd name="csY50" fmla="*/ 256191 h 321796"/>
              <a:gd name="csX51" fmla="*/ 4325112 w 5276088"/>
              <a:gd name="csY51" fmla="*/ 73311 h 321796"/>
              <a:gd name="csX52" fmla="*/ 4389120 w 5276088"/>
              <a:gd name="csY52" fmla="*/ 228759 h 321796"/>
              <a:gd name="csX53" fmla="*/ 4553712 w 5276088"/>
              <a:gd name="csY53" fmla="*/ 55023 h 321796"/>
              <a:gd name="csX54" fmla="*/ 4608576 w 5276088"/>
              <a:gd name="csY54" fmla="*/ 18447 h 321796"/>
              <a:gd name="csX55" fmla="*/ 4617720 w 5276088"/>
              <a:gd name="csY55" fmla="*/ 201327 h 321796"/>
              <a:gd name="csX56" fmla="*/ 4654296 w 5276088"/>
              <a:gd name="csY56" fmla="*/ 192183 h 321796"/>
              <a:gd name="csX57" fmla="*/ 4718304 w 5276088"/>
              <a:gd name="csY57" fmla="*/ 36735 h 321796"/>
              <a:gd name="csX58" fmla="*/ 4882896 w 5276088"/>
              <a:gd name="csY58" fmla="*/ 36735 h 321796"/>
              <a:gd name="csX59" fmla="*/ 4910328 w 5276088"/>
              <a:gd name="csY59" fmla="*/ 18447 h 321796"/>
              <a:gd name="csX60" fmla="*/ 4956048 w 5276088"/>
              <a:gd name="csY60" fmla="*/ 210471 h 321796"/>
              <a:gd name="csX61" fmla="*/ 5047488 w 5276088"/>
              <a:gd name="csY61" fmla="*/ 55023 h 321796"/>
              <a:gd name="csX62" fmla="*/ 5102352 w 5276088"/>
              <a:gd name="csY62" fmla="*/ 192183 h 321796"/>
              <a:gd name="csX63" fmla="*/ 5202936 w 5276088"/>
              <a:gd name="csY63" fmla="*/ 64167 h 321796"/>
              <a:gd name="csX64" fmla="*/ 5266944 w 5276088"/>
              <a:gd name="csY64" fmla="*/ 137319 h 321796"/>
              <a:gd name="csX65" fmla="*/ 5276088 w 5276088"/>
              <a:gd name="csY65" fmla="*/ 73311 h 3217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</a:cxnLst>
            <a:rect l="l" t="t" r="r" b="b"/>
            <a:pathLst>
              <a:path w="5276088" h="321796">
                <a:moveTo>
                  <a:pt x="0" y="228759"/>
                </a:moveTo>
                <a:cubicBezTo>
                  <a:pt x="15240" y="222663"/>
                  <a:pt x="33016" y="220865"/>
                  <a:pt x="45720" y="210471"/>
                </a:cubicBezTo>
                <a:cubicBezTo>
                  <a:pt x="129330" y="142063"/>
                  <a:pt x="64124" y="137348"/>
                  <a:pt x="137160" y="155607"/>
                </a:cubicBezTo>
                <a:cubicBezTo>
                  <a:pt x="146304" y="183039"/>
                  <a:pt x="136840" y="246025"/>
                  <a:pt x="164592" y="237903"/>
                </a:cubicBezTo>
                <a:cubicBezTo>
                  <a:pt x="291598" y="200731"/>
                  <a:pt x="394786" y="107183"/>
                  <a:pt x="512064" y="45879"/>
                </a:cubicBezTo>
                <a:cubicBezTo>
                  <a:pt x="529148" y="36949"/>
                  <a:pt x="548640" y="33687"/>
                  <a:pt x="566928" y="27591"/>
                </a:cubicBezTo>
                <a:cubicBezTo>
                  <a:pt x="595349" y="453899"/>
                  <a:pt x="543369" y="333478"/>
                  <a:pt x="640080" y="183039"/>
                </a:cubicBezTo>
                <a:cubicBezTo>
                  <a:pt x="645292" y="174931"/>
                  <a:pt x="658368" y="176943"/>
                  <a:pt x="667512" y="173895"/>
                </a:cubicBezTo>
                <a:cubicBezTo>
                  <a:pt x="679704" y="207423"/>
                  <a:pt x="669162" y="281755"/>
                  <a:pt x="704088" y="274479"/>
                </a:cubicBezTo>
                <a:cubicBezTo>
                  <a:pt x="780514" y="258557"/>
                  <a:pt x="825490" y="176288"/>
                  <a:pt x="886968" y="128175"/>
                </a:cubicBezTo>
                <a:cubicBezTo>
                  <a:pt x="895622" y="121402"/>
                  <a:pt x="905256" y="115983"/>
                  <a:pt x="914400" y="109887"/>
                </a:cubicBezTo>
                <a:cubicBezTo>
                  <a:pt x="932688" y="155607"/>
                  <a:pt x="949057" y="202142"/>
                  <a:pt x="969264" y="247047"/>
                </a:cubicBezTo>
                <a:cubicBezTo>
                  <a:pt x="976557" y="263254"/>
                  <a:pt x="981531" y="302035"/>
                  <a:pt x="996696" y="292767"/>
                </a:cubicBezTo>
                <a:cubicBezTo>
                  <a:pt x="1053736" y="257909"/>
                  <a:pt x="1088136" y="195231"/>
                  <a:pt x="1133856" y="146463"/>
                </a:cubicBezTo>
                <a:cubicBezTo>
                  <a:pt x="1149096" y="183039"/>
                  <a:pt x="1140856" y="264608"/>
                  <a:pt x="1179576" y="256191"/>
                </a:cubicBezTo>
                <a:cubicBezTo>
                  <a:pt x="1253319" y="240160"/>
                  <a:pt x="1344168" y="100743"/>
                  <a:pt x="1344168" y="100743"/>
                </a:cubicBezTo>
                <a:cubicBezTo>
                  <a:pt x="1353312" y="143415"/>
                  <a:pt x="1328342" y="222991"/>
                  <a:pt x="1371600" y="228759"/>
                </a:cubicBezTo>
                <a:cubicBezTo>
                  <a:pt x="1422873" y="235595"/>
                  <a:pt x="1481328" y="119031"/>
                  <a:pt x="1481328" y="119031"/>
                </a:cubicBezTo>
                <a:cubicBezTo>
                  <a:pt x="1496568" y="155607"/>
                  <a:pt x="1488257" y="236840"/>
                  <a:pt x="1527048" y="228759"/>
                </a:cubicBezTo>
                <a:cubicBezTo>
                  <a:pt x="1603124" y="212910"/>
                  <a:pt x="1700784" y="73311"/>
                  <a:pt x="1700784" y="73311"/>
                </a:cubicBezTo>
                <a:cubicBezTo>
                  <a:pt x="1794079" y="329873"/>
                  <a:pt x="1680641" y="84973"/>
                  <a:pt x="1773936" y="73311"/>
                </a:cubicBezTo>
                <a:cubicBezTo>
                  <a:pt x="1806510" y="69239"/>
                  <a:pt x="1798320" y="134271"/>
                  <a:pt x="1810512" y="164751"/>
                </a:cubicBezTo>
                <a:cubicBezTo>
                  <a:pt x="1862328" y="143415"/>
                  <a:pt x="1918582" y="130666"/>
                  <a:pt x="1965960" y="100743"/>
                </a:cubicBezTo>
                <a:cubicBezTo>
                  <a:pt x="1979838" y="91978"/>
                  <a:pt x="1974594" y="41748"/>
                  <a:pt x="1984248" y="55023"/>
                </a:cubicBezTo>
                <a:cubicBezTo>
                  <a:pt x="2014882" y="97145"/>
                  <a:pt x="2015819" y="154741"/>
                  <a:pt x="2039112" y="201327"/>
                </a:cubicBezTo>
                <a:cubicBezTo>
                  <a:pt x="2049758" y="222619"/>
                  <a:pt x="2069592" y="237903"/>
                  <a:pt x="2084832" y="256191"/>
                </a:cubicBezTo>
                <a:cubicBezTo>
                  <a:pt x="2130552" y="201327"/>
                  <a:pt x="2150803" y="97294"/>
                  <a:pt x="2221992" y="91599"/>
                </a:cubicBezTo>
                <a:cubicBezTo>
                  <a:pt x="2279318" y="87013"/>
                  <a:pt x="2256500" y="229770"/>
                  <a:pt x="2313432" y="237903"/>
                </a:cubicBezTo>
                <a:cubicBezTo>
                  <a:pt x="2364816" y="245244"/>
                  <a:pt x="2377313" y="155734"/>
                  <a:pt x="2414016" y="119031"/>
                </a:cubicBezTo>
                <a:cubicBezTo>
                  <a:pt x="2420832" y="112215"/>
                  <a:pt x="2432304" y="112935"/>
                  <a:pt x="2441448" y="109887"/>
                </a:cubicBezTo>
                <a:cubicBezTo>
                  <a:pt x="2508276" y="510858"/>
                  <a:pt x="2401030" y="98777"/>
                  <a:pt x="2596896" y="82455"/>
                </a:cubicBezTo>
                <a:cubicBezTo>
                  <a:pt x="2662113" y="77020"/>
                  <a:pt x="2657856" y="198279"/>
                  <a:pt x="2688336" y="256191"/>
                </a:cubicBezTo>
                <a:cubicBezTo>
                  <a:pt x="2895644" y="-158425"/>
                  <a:pt x="2612027" y="319035"/>
                  <a:pt x="2834640" y="301911"/>
                </a:cubicBezTo>
                <a:cubicBezTo>
                  <a:pt x="2923398" y="295083"/>
                  <a:pt x="2944368" y="161703"/>
                  <a:pt x="2999232" y="91599"/>
                </a:cubicBezTo>
                <a:cubicBezTo>
                  <a:pt x="3026664" y="143415"/>
                  <a:pt x="3023488" y="238756"/>
                  <a:pt x="3081528" y="247047"/>
                </a:cubicBezTo>
                <a:cubicBezTo>
                  <a:pt x="3137165" y="254995"/>
                  <a:pt x="3137337" y="103173"/>
                  <a:pt x="3191256" y="119031"/>
                </a:cubicBezTo>
                <a:cubicBezTo>
                  <a:pt x="3248706" y="135928"/>
                  <a:pt x="3221736" y="234855"/>
                  <a:pt x="3236976" y="292767"/>
                </a:cubicBezTo>
                <a:cubicBezTo>
                  <a:pt x="3276600" y="247047"/>
                  <a:pt x="3313067" y="198388"/>
                  <a:pt x="3355848" y="155607"/>
                </a:cubicBezTo>
                <a:cubicBezTo>
                  <a:pt x="3374388" y="137067"/>
                  <a:pt x="3398651" y="94465"/>
                  <a:pt x="3419856" y="109887"/>
                </a:cubicBezTo>
                <a:cubicBezTo>
                  <a:pt x="3453384" y="134271"/>
                  <a:pt x="3444240" y="189135"/>
                  <a:pt x="3456432" y="228759"/>
                </a:cubicBezTo>
                <a:cubicBezTo>
                  <a:pt x="3489960" y="201327"/>
                  <a:pt x="3526384" y="177095"/>
                  <a:pt x="3557016" y="146463"/>
                </a:cubicBezTo>
                <a:cubicBezTo>
                  <a:pt x="3572558" y="130921"/>
                  <a:pt x="3578050" y="76057"/>
                  <a:pt x="3593592" y="91599"/>
                </a:cubicBezTo>
                <a:cubicBezTo>
                  <a:pt x="3622347" y="120354"/>
                  <a:pt x="3610140" y="171289"/>
                  <a:pt x="3621024" y="210471"/>
                </a:cubicBezTo>
                <a:cubicBezTo>
                  <a:pt x="3625417" y="226286"/>
                  <a:pt x="3633216" y="240951"/>
                  <a:pt x="3639312" y="256191"/>
                </a:cubicBezTo>
                <a:cubicBezTo>
                  <a:pt x="3675888" y="198279"/>
                  <a:pt x="3706988" y="136522"/>
                  <a:pt x="3749040" y="82455"/>
                </a:cubicBezTo>
                <a:cubicBezTo>
                  <a:pt x="3771573" y="53484"/>
                  <a:pt x="3800078" y="-9933"/>
                  <a:pt x="3831336" y="9303"/>
                </a:cubicBezTo>
                <a:cubicBezTo>
                  <a:pt x="3874148" y="35649"/>
                  <a:pt x="3855720" y="106839"/>
                  <a:pt x="3867912" y="155607"/>
                </a:cubicBezTo>
                <a:cubicBezTo>
                  <a:pt x="4023837" y="-65286"/>
                  <a:pt x="3961421" y="-51848"/>
                  <a:pt x="4005072" y="201327"/>
                </a:cubicBezTo>
                <a:cubicBezTo>
                  <a:pt x="4008842" y="223194"/>
                  <a:pt x="4017264" y="243999"/>
                  <a:pt x="4023360" y="265335"/>
                </a:cubicBezTo>
                <a:cubicBezTo>
                  <a:pt x="4044696" y="243999"/>
                  <a:pt x="4070329" y="226230"/>
                  <a:pt x="4087368" y="201327"/>
                </a:cubicBezTo>
                <a:cubicBezTo>
                  <a:pt x="4172861" y="76376"/>
                  <a:pt x="4127682" y="4302"/>
                  <a:pt x="4169664" y="256191"/>
                </a:cubicBezTo>
                <a:cubicBezTo>
                  <a:pt x="4221480" y="195231"/>
                  <a:pt x="4245723" y="83235"/>
                  <a:pt x="4325112" y="73311"/>
                </a:cubicBezTo>
                <a:cubicBezTo>
                  <a:pt x="4380716" y="66360"/>
                  <a:pt x="4333262" y="233228"/>
                  <a:pt x="4389120" y="228759"/>
                </a:cubicBezTo>
                <a:cubicBezTo>
                  <a:pt x="4468640" y="222397"/>
                  <a:pt x="4496116" y="110219"/>
                  <a:pt x="4553712" y="55023"/>
                </a:cubicBezTo>
                <a:cubicBezTo>
                  <a:pt x="4569581" y="39815"/>
                  <a:pt x="4590288" y="30639"/>
                  <a:pt x="4608576" y="18447"/>
                </a:cubicBezTo>
                <a:cubicBezTo>
                  <a:pt x="4611624" y="79407"/>
                  <a:pt x="4602187" y="142300"/>
                  <a:pt x="4617720" y="201327"/>
                </a:cubicBezTo>
                <a:cubicBezTo>
                  <a:pt x="4620918" y="213480"/>
                  <a:pt x="4647743" y="202906"/>
                  <a:pt x="4654296" y="192183"/>
                </a:cubicBezTo>
                <a:cubicBezTo>
                  <a:pt x="4683516" y="144368"/>
                  <a:pt x="4696968" y="88551"/>
                  <a:pt x="4718304" y="36735"/>
                </a:cubicBezTo>
                <a:cubicBezTo>
                  <a:pt x="4785680" y="292766"/>
                  <a:pt x="4725758" y="242979"/>
                  <a:pt x="4882896" y="36735"/>
                </a:cubicBezTo>
                <a:cubicBezTo>
                  <a:pt x="4889556" y="27993"/>
                  <a:pt x="4901184" y="24543"/>
                  <a:pt x="4910328" y="18447"/>
                </a:cubicBezTo>
                <a:cubicBezTo>
                  <a:pt x="4925568" y="82455"/>
                  <a:pt x="4892472" y="193517"/>
                  <a:pt x="4956048" y="210471"/>
                </a:cubicBezTo>
                <a:cubicBezTo>
                  <a:pt x="5014134" y="225961"/>
                  <a:pt x="4987836" y="62479"/>
                  <a:pt x="5047488" y="55023"/>
                </a:cubicBezTo>
                <a:cubicBezTo>
                  <a:pt x="5096350" y="48915"/>
                  <a:pt x="5084064" y="146463"/>
                  <a:pt x="5102352" y="192183"/>
                </a:cubicBezTo>
                <a:cubicBezTo>
                  <a:pt x="5135880" y="149511"/>
                  <a:pt x="5148828" y="60005"/>
                  <a:pt x="5202936" y="64167"/>
                </a:cubicBezTo>
                <a:cubicBezTo>
                  <a:pt x="5334022" y="74251"/>
                  <a:pt x="5132263" y="325872"/>
                  <a:pt x="5266944" y="137319"/>
                </a:cubicBezTo>
                <a:lnTo>
                  <a:pt x="5276088" y="7331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7495E7D9-E93F-4F16-5255-5F5C22636BAE}"/>
              </a:ext>
            </a:extLst>
          </p:cNvPr>
          <p:cNvSpPr/>
          <p:nvPr/>
        </p:nvSpPr>
        <p:spPr>
          <a:xfrm>
            <a:off x="3529584" y="4590226"/>
            <a:ext cx="6281928" cy="507912"/>
          </a:xfrm>
          <a:custGeom>
            <a:avLst/>
            <a:gdLst>
              <a:gd name="csX0" fmla="*/ 0 w 6281928"/>
              <a:gd name="csY0" fmla="*/ 365822 h 507912"/>
              <a:gd name="csX1" fmla="*/ 246888 w 6281928"/>
              <a:gd name="csY1" fmla="*/ 265238 h 507912"/>
              <a:gd name="csX2" fmla="*/ 356616 w 6281928"/>
              <a:gd name="csY2" fmla="*/ 301814 h 507912"/>
              <a:gd name="csX3" fmla="*/ 384048 w 6281928"/>
              <a:gd name="csY3" fmla="*/ 438974 h 507912"/>
              <a:gd name="csX4" fmla="*/ 484632 w 6281928"/>
              <a:gd name="csY4" fmla="*/ 320102 h 507912"/>
              <a:gd name="csX5" fmla="*/ 521208 w 6281928"/>
              <a:gd name="csY5" fmla="*/ 283526 h 507912"/>
              <a:gd name="csX6" fmla="*/ 713232 w 6281928"/>
              <a:gd name="csY6" fmla="*/ 246950 h 507912"/>
              <a:gd name="csX7" fmla="*/ 740664 w 6281928"/>
              <a:gd name="csY7" fmla="*/ 493838 h 507912"/>
              <a:gd name="csX8" fmla="*/ 868680 w 6281928"/>
              <a:gd name="csY8" fmla="*/ 265238 h 507912"/>
              <a:gd name="csX9" fmla="*/ 905256 w 6281928"/>
              <a:gd name="csY9" fmla="*/ 192086 h 507912"/>
              <a:gd name="csX10" fmla="*/ 932688 w 6281928"/>
              <a:gd name="csY10" fmla="*/ 448118 h 507912"/>
              <a:gd name="csX11" fmla="*/ 987552 w 6281928"/>
              <a:gd name="csY11" fmla="*/ 384110 h 507912"/>
              <a:gd name="csX12" fmla="*/ 1188720 w 6281928"/>
              <a:gd name="csY12" fmla="*/ 466406 h 507912"/>
              <a:gd name="csX13" fmla="*/ 1335024 w 6281928"/>
              <a:gd name="csY13" fmla="*/ 219518 h 507912"/>
              <a:gd name="csX14" fmla="*/ 1353312 w 6281928"/>
              <a:gd name="csY14" fmla="*/ 182942 h 507912"/>
              <a:gd name="csX15" fmla="*/ 1362456 w 6281928"/>
              <a:gd name="csY15" fmla="*/ 347534 h 507912"/>
              <a:gd name="csX16" fmla="*/ 1426464 w 6281928"/>
              <a:gd name="csY16" fmla="*/ 265238 h 507912"/>
              <a:gd name="csX17" fmla="*/ 1517904 w 6281928"/>
              <a:gd name="csY17" fmla="*/ 374966 h 507912"/>
              <a:gd name="csX18" fmla="*/ 1545336 w 6281928"/>
              <a:gd name="csY18" fmla="*/ 393254 h 507912"/>
              <a:gd name="csX19" fmla="*/ 1682496 w 6281928"/>
              <a:gd name="csY19" fmla="*/ 374966 h 507912"/>
              <a:gd name="csX20" fmla="*/ 1728216 w 6281928"/>
              <a:gd name="csY20" fmla="*/ 320102 h 507912"/>
              <a:gd name="csX21" fmla="*/ 1819656 w 6281928"/>
              <a:gd name="csY21" fmla="*/ 237806 h 507912"/>
              <a:gd name="csX22" fmla="*/ 1874520 w 6281928"/>
              <a:gd name="csY22" fmla="*/ 411542 h 507912"/>
              <a:gd name="csX23" fmla="*/ 1975104 w 6281928"/>
              <a:gd name="csY23" fmla="*/ 265238 h 507912"/>
              <a:gd name="csX24" fmla="*/ 1993392 w 6281928"/>
              <a:gd name="csY24" fmla="*/ 292670 h 507912"/>
              <a:gd name="csX25" fmla="*/ 2093976 w 6281928"/>
              <a:gd name="csY25" fmla="*/ 402398 h 507912"/>
              <a:gd name="csX26" fmla="*/ 2157984 w 6281928"/>
              <a:gd name="csY26" fmla="*/ 292670 h 507912"/>
              <a:gd name="csX27" fmla="*/ 2176272 w 6281928"/>
              <a:gd name="csY27" fmla="*/ 384110 h 507912"/>
              <a:gd name="csX28" fmla="*/ 2231136 w 6281928"/>
              <a:gd name="csY28" fmla="*/ 283526 h 507912"/>
              <a:gd name="csX29" fmla="*/ 2267712 w 6281928"/>
              <a:gd name="csY29" fmla="*/ 237806 h 507912"/>
              <a:gd name="csX30" fmla="*/ 2386584 w 6281928"/>
              <a:gd name="csY30" fmla="*/ 201230 h 507912"/>
              <a:gd name="csX31" fmla="*/ 2441448 w 6281928"/>
              <a:gd name="csY31" fmla="*/ 310958 h 507912"/>
              <a:gd name="csX32" fmla="*/ 2514600 w 6281928"/>
              <a:gd name="csY32" fmla="*/ 173798 h 507912"/>
              <a:gd name="csX33" fmla="*/ 2551176 w 6281928"/>
              <a:gd name="csY33" fmla="*/ 146366 h 507912"/>
              <a:gd name="csX34" fmla="*/ 2587752 w 6281928"/>
              <a:gd name="csY34" fmla="*/ 301814 h 507912"/>
              <a:gd name="csX35" fmla="*/ 2670048 w 6281928"/>
              <a:gd name="csY35" fmla="*/ 182942 h 507912"/>
              <a:gd name="csX36" fmla="*/ 2724912 w 6281928"/>
              <a:gd name="csY36" fmla="*/ 91502 h 507912"/>
              <a:gd name="csX37" fmla="*/ 2761488 w 6281928"/>
              <a:gd name="csY37" fmla="*/ 292670 h 507912"/>
              <a:gd name="csX38" fmla="*/ 2871216 w 6281928"/>
              <a:gd name="csY38" fmla="*/ 146366 h 507912"/>
              <a:gd name="csX39" fmla="*/ 2898648 w 6281928"/>
              <a:gd name="csY39" fmla="*/ 155510 h 507912"/>
              <a:gd name="csX40" fmla="*/ 2916936 w 6281928"/>
              <a:gd name="csY40" fmla="*/ 320102 h 507912"/>
              <a:gd name="csX41" fmla="*/ 3026664 w 6281928"/>
              <a:gd name="csY41" fmla="*/ 128078 h 507912"/>
              <a:gd name="csX42" fmla="*/ 3054096 w 6281928"/>
              <a:gd name="csY42" fmla="*/ 338390 h 507912"/>
              <a:gd name="csX43" fmla="*/ 3172968 w 6281928"/>
              <a:gd name="csY43" fmla="*/ 173798 h 507912"/>
              <a:gd name="csX44" fmla="*/ 3319272 w 6281928"/>
              <a:gd name="csY44" fmla="*/ 173798 h 507912"/>
              <a:gd name="csX45" fmla="*/ 3364992 w 6281928"/>
              <a:gd name="csY45" fmla="*/ 274382 h 507912"/>
              <a:gd name="csX46" fmla="*/ 3456432 w 6281928"/>
              <a:gd name="csY46" fmla="*/ 493838 h 507912"/>
              <a:gd name="csX47" fmla="*/ 3520440 w 6281928"/>
              <a:gd name="csY47" fmla="*/ 457262 h 507912"/>
              <a:gd name="csX48" fmla="*/ 3621024 w 6281928"/>
              <a:gd name="csY48" fmla="*/ 210374 h 507912"/>
              <a:gd name="csX49" fmla="*/ 3657600 w 6281928"/>
              <a:gd name="csY49" fmla="*/ 219518 h 507912"/>
              <a:gd name="csX50" fmla="*/ 3685032 w 6281928"/>
              <a:gd name="csY50" fmla="*/ 301814 h 507912"/>
              <a:gd name="csX51" fmla="*/ 3813048 w 6281928"/>
              <a:gd name="csY51" fmla="*/ 100646 h 507912"/>
              <a:gd name="csX52" fmla="*/ 3895344 w 6281928"/>
              <a:gd name="csY52" fmla="*/ 62 h 507912"/>
              <a:gd name="csX53" fmla="*/ 3959352 w 6281928"/>
              <a:gd name="csY53" fmla="*/ 91502 h 507912"/>
              <a:gd name="csX54" fmla="*/ 3941064 w 6281928"/>
              <a:gd name="csY54" fmla="*/ 384110 h 507912"/>
              <a:gd name="csX55" fmla="*/ 4014216 w 6281928"/>
              <a:gd name="csY55" fmla="*/ 182942 h 507912"/>
              <a:gd name="csX56" fmla="*/ 4032504 w 6281928"/>
              <a:gd name="csY56" fmla="*/ 429830 h 507912"/>
              <a:gd name="csX57" fmla="*/ 4096512 w 6281928"/>
              <a:gd name="csY57" fmla="*/ 274382 h 507912"/>
              <a:gd name="csX58" fmla="*/ 4123944 w 6281928"/>
              <a:gd name="csY58" fmla="*/ 228662 h 507912"/>
              <a:gd name="csX59" fmla="*/ 4242816 w 6281928"/>
              <a:gd name="csY59" fmla="*/ 128078 h 507912"/>
              <a:gd name="csX60" fmla="*/ 4233672 w 6281928"/>
              <a:gd name="csY60" fmla="*/ 374966 h 507912"/>
              <a:gd name="csX61" fmla="*/ 4306824 w 6281928"/>
              <a:gd name="csY61" fmla="*/ 91502 h 507912"/>
              <a:gd name="csX62" fmla="*/ 4361688 w 6281928"/>
              <a:gd name="csY62" fmla="*/ 256094 h 507912"/>
              <a:gd name="csX63" fmla="*/ 4498848 w 6281928"/>
              <a:gd name="csY63" fmla="*/ 228662 h 507912"/>
              <a:gd name="csX64" fmla="*/ 4526280 w 6281928"/>
              <a:gd name="csY64" fmla="*/ 237806 h 507912"/>
              <a:gd name="csX65" fmla="*/ 4672584 w 6281928"/>
              <a:gd name="csY65" fmla="*/ 164654 h 507912"/>
              <a:gd name="csX66" fmla="*/ 4690872 w 6281928"/>
              <a:gd name="csY66" fmla="*/ 420686 h 507912"/>
              <a:gd name="csX67" fmla="*/ 4727448 w 6281928"/>
              <a:gd name="csY67" fmla="*/ 356678 h 507912"/>
              <a:gd name="csX68" fmla="*/ 4818888 w 6281928"/>
              <a:gd name="csY68" fmla="*/ 128078 h 507912"/>
              <a:gd name="csX69" fmla="*/ 4828032 w 6281928"/>
              <a:gd name="csY69" fmla="*/ 155510 h 507912"/>
              <a:gd name="csX70" fmla="*/ 4882896 w 6281928"/>
              <a:gd name="csY70" fmla="*/ 256094 h 507912"/>
              <a:gd name="csX71" fmla="*/ 4956048 w 6281928"/>
              <a:gd name="csY71" fmla="*/ 329246 h 507912"/>
              <a:gd name="csX72" fmla="*/ 4983480 w 6281928"/>
              <a:gd name="csY72" fmla="*/ 320102 h 507912"/>
              <a:gd name="csX73" fmla="*/ 5084064 w 6281928"/>
              <a:gd name="csY73" fmla="*/ 137222 h 507912"/>
              <a:gd name="csX74" fmla="*/ 5120640 w 6281928"/>
              <a:gd name="csY74" fmla="*/ 320102 h 507912"/>
              <a:gd name="csX75" fmla="*/ 5221224 w 6281928"/>
              <a:gd name="csY75" fmla="*/ 109790 h 507912"/>
              <a:gd name="csX76" fmla="*/ 5239512 w 6281928"/>
              <a:gd name="csY76" fmla="*/ 82358 h 507912"/>
              <a:gd name="csX77" fmla="*/ 5257800 w 6281928"/>
              <a:gd name="csY77" fmla="*/ 320102 h 507912"/>
              <a:gd name="csX78" fmla="*/ 5303520 w 6281928"/>
              <a:gd name="csY78" fmla="*/ 338390 h 507912"/>
              <a:gd name="csX79" fmla="*/ 5394960 w 6281928"/>
              <a:gd name="csY79" fmla="*/ 155510 h 507912"/>
              <a:gd name="csX80" fmla="*/ 5404104 w 6281928"/>
              <a:gd name="csY80" fmla="*/ 192086 h 507912"/>
              <a:gd name="csX81" fmla="*/ 5413248 w 6281928"/>
              <a:gd name="csY81" fmla="*/ 356678 h 507912"/>
              <a:gd name="csX82" fmla="*/ 5458968 w 6281928"/>
              <a:gd name="csY82" fmla="*/ 256094 h 507912"/>
              <a:gd name="csX83" fmla="*/ 5532120 w 6281928"/>
              <a:gd name="csY83" fmla="*/ 393254 h 507912"/>
              <a:gd name="csX84" fmla="*/ 5586984 w 6281928"/>
              <a:gd name="csY84" fmla="*/ 329246 h 507912"/>
              <a:gd name="csX85" fmla="*/ 5605272 w 6281928"/>
              <a:gd name="csY85" fmla="*/ 484694 h 507912"/>
              <a:gd name="csX86" fmla="*/ 5724144 w 6281928"/>
              <a:gd name="csY86" fmla="*/ 301814 h 507912"/>
              <a:gd name="csX87" fmla="*/ 5779008 w 6281928"/>
              <a:gd name="csY87" fmla="*/ 228662 h 507912"/>
              <a:gd name="csX88" fmla="*/ 5788152 w 6281928"/>
              <a:gd name="csY88" fmla="*/ 347534 h 507912"/>
              <a:gd name="csX89" fmla="*/ 5870448 w 6281928"/>
              <a:gd name="csY89" fmla="*/ 237806 h 507912"/>
              <a:gd name="csX90" fmla="*/ 5952744 w 6281928"/>
              <a:gd name="csY90" fmla="*/ 274382 h 507912"/>
              <a:gd name="csX91" fmla="*/ 5980176 w 6281928"/>
              <a:gd name="csY91" fmla="*/ 228662 h 507912"/>
              <a:gd name="csX92" fmla="*/ 6053328 w 6281928"/>
              <a:gd name="csY92" fmla="*/ 320102 h 507912"/>
              <a:gd name="csX93" fmla="*/ 6099048 w 6281928"/>
              <a:gd name="csY93" fmla="*/ 274382 h 507912"/>
              <a:gd name="csX94" fmla="*/ 6117336 w 6281928"/>
              <a:gd name="csY94" fmla="*/ 374966 h 507912"/>
              <a:gd name="csX95" fmla="*/ 6144768 w 6281928"/>
              <a:gd name="csY95" fmla="*/ 420686 h 507912"/>
              <a:gd name="csX96" fmla="*/ 6245352 w 6281928"/>
              <a:gd name="csY96" fmla="*/ 292670 h 507912"/>
              <a:gd name="csX97" fmla="*/ 6272784 w 6281928"/>
              <a:gd name="csY97" fmla="*/ 265238 h 507912"/>
              <a:gd name="csX98" fmla="*/ 6281928 w 6281928"/>
              <a:gd name="csY98" fmla="*/ 201230 h 5079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</a:cxnLst>
            <a:rect l="l" t="t" r="r" b="b"/>
            <a:pathLst>
              <a:path w="6281928" h="507912">
                <a:moveTo>
                  <a:pt x="0" y="365822"/>
                </a:moveTo>
                <a:cubicBezTo>
                  <a:pt x="82296" y="332294"/>
                  <a:pt x="165351" y="229905"/>
                  <a:pt x="246888" y="265238"/>
                </a:cubicBezTo>
                <a:cubicBezTo>
                  <a:pt x="384401" y="324827"/>
                  <a:pt x="151768" y="757031"/>
                  <a:pt x="356616" y="301814"/>
                </a:cubicBezTo>
                <a:cubicBezTo>
                  <a:pt x="365760" y="347534"/>
                  <a:pt x="337891" y="432380"/>
                  <a:pt x="384048" y="438974"/>
                </a:cubicBezTo>
                <a:cubicBezTo>
                  <a:pt x="435432" y="446315"/>
                  <a:pt x="450290" y="359023"/>
                  <a:pt x="484632" y="320102"/>
                </a:cubicBezTo>
                <a:cubicBezTo>
                  <a:pt x="496040" y="307173"/>
                  <a:pt x="509016" y="295718"/>
                  <a:pt x="521208" y="283526"/>
                </a:cubicBezTo>
                <a:cubicBezTo>
                  <a:pt x="572527" y="668415"/>
                  <a:pt x="467451" y="157575"/>
                  <a:pt x="713232" y="246950"/>
                </a:cubicBezTo>
                <a:cubicBezTo>
                  <a:pt x="791049" y="275247"/>
                  <a:pt x="731520" y="411542"/>
                  <a:pt x="740664" y="493838"/>
                </a:cubicBezTo>
                <a:cubicBezTo>
                  <a:pt x="783336" y="417638"/>
                  <a:pt x="826860" y="341909"/>
                  <a:pt x="868680" y="265238"/>
                </a:cubicBezTo>
                <a:cubicBezTo>
                  <a:pt x="881735" y="241305"/>
                  <a:pt x="896250" y="166354"/>
                  <a:pt x="905256" y="192086"/>
                </a:cubicBezTo>
                <a:cubicBezTo>
                  <a:pt x="933611" y="273100"/>
                  <a:pt x="923544" y="362774"/>
                  <a:pt x="932688" y="448118"/>
                </a:cubicBezTo>
                <a:cubicBezTo>
                  <a:pt x="950976" y="426782"/>
                  <a:pt x="972286" y="407703"/>
                  <a:pt x="987552" y="384110"/>
                </a:cubicBezTo>
                <a:cubicBezTo>
                  <a:pt x="1194389" y="64453"/>
                  <a:pt x="1113685" y="16197"/>
                  <a:pt x="1188720" y="466406"/>
                </a:cubicBezTo>
                <a:cubicBezTo>
                  <a:pt x="1237488" y="384110"/>
                  <a:pt x="1286989" y="302244"/>
                  <a:pt x="1335024" y="219518"/>
                </a:cubicBezTo>
                <a:cubicBezTo>
                  <a:pt x="1341869" y="207730"/>
                  <a:pt x="1350456" y="169614"/>
                  <a:pt x="1353312" y="182942"/>
                </a:cubicBezTo>
                <a:cubicBezTo>
                  <a:pt x="1364825" y="236671"/>
                  <a:pt x="1359408" y="292670"/>
                  <a:pt x="1362456" y="347534"/>
                </a:cubicBezTo>
                <a:cubicBezTo>
                  <a:pt x="1383792" y="320102"/>
                  <a:pt x="1407480" y="294347"/>
                  <a:pt x="1426464" y="265238"/>
                </a:cubicBezTo>
                <a:cubicBezTo>
                  <a:pt x="1556619" y="65667"/>
                  <a:pt x="1467434" y="92335"/>
                  <a:pt x="1517904" y="374966"/>
                </a:cubicBezTo>
                <a:cubicBezTo>
                  <a:pt x="1519836" y="385785"/>
                  <a:pt x="1536192" y="387158"/>
                  <a:pt x="1545336" y="393254"/>
                </a:cubicBezTo>
                <a:cubicBezTo>
                  <a:pt x="1754733" y="44259"/>
                  <a:pt x="1587786" y="232901"/>
                  <a:pt x="1682496" y="374966"/>
                </a:cubicBezTo>
                <a:cubicBezTo>
                  <a:pt x="1695701" y="394773"/>
                  <a:pt x="1711383" y="336935"/>
                  <a:pt x="1728216" y="320102"/>
                </a:cubicBezTo>
                <a:cubicBezTo>
                  <a:pt x="1757212" y="291106"/>
                  <a:pt x="1789176" y="265238"/>
                  <a:pt x="1819656" y="237806"/>
                </a:cubicBezTo>
                <a:cubicBezTo>
                  <a:pt x="1837944" y="295718"/>
                  <a:pt x="1814713" y="400988"/>
                  <a:pt x="1874520" y="411542"/>
                </a:cubicBezTo>
                <a:cubicBezTo>
                  <a:pt x="1932801" y="421827"/>
                  <a:pt x="1975104" y="265238"/>
                  <a:pt x="1975104" y="265238"/>
                </a:cubicBezTo>
                <a:cubicBezTo>
                  <a:pt x="1981200" y="274382"/>
                  <a:pt x="1984810" y="299535"/>
                  <a:pt x="1993392" y="292670"/>
                </a:cubicBezTo>
                <a:cubicBezTo>
                  <a:pt x="2115918" y="194649"/>
                  <a:pt x="2047894" y="49103"/>
                  <a:pt x="2093976" y="402398"/>
                </a:cubicBezTo>
                <a:cubicBezTo>
                  <a:pt x="2115312" y="365822"/>
                  <a:pt x="2116648" y="301856"/>
                  <a:pt x="2157984" y="292670"/>
                </a:cubicBezTo>
                <a:cubicBezTo>
                  <a:pt x="2188327" y="285927"/>
                  <a:pt x="2145428" y="387965"/>
                  <a:pt x="2176272" y="384110"/>
                </a:cubicBezTo>
                <a:cubicBezTo>
                  <a:pt x="2214168" y="379373"/>
                  <a:pt x="2210895" y="315912"/>
                  <a:pt x="2231136" y="283526"/>
                </a:cubicBezTo>
                <a:cubicBezTo>
                  <a:pt x="2241480" y="266976"/>
                  <a:pt x="2255520" y="253046"/>
                  <a:pt x="2267712" y="237806"/>
                </a:cubicBezTo>
                <a:cubicBezTo>
                  <a:pt x="2350331" y="547628"/>
                  <a:pt x="2244038" y="267751"/>
                  <a:pt x="2386584" y="201230"/>
                </a:cubicBezTo>
                <a:cubicBezTo>
                  <a:pt x="2423641" y="183937"/>
                  <a:pt x="2423160" y="274382"/>
                  <a:pt x="2441448" y="310958"/>
                </a:cubicBezTo>
                <a:cubicBezTo>
                  <a:pt x="2465832" y="265238"/>
                  <a:pt x="2485858" y="216912"/>
                  <a:pt x="2514600" y="173798"/>
                </a:cubicBezTo>
                <a:cubicBezTo>
                  <a:pt x="2523054" y="161118"/>
                  <a:pt x="2543615" y="133134"/>
                  <a:pt x="2551176" y="146366"/>
                </a:cubicBezTo>
                <a:cubicBezTo>
                  <a:pt x="2577586" y="192583"/>
                  <a:pt x="2575560" y="249998"/>
                  <a:pt x="2587752" y="301814"/>
                </a:cubicBezTo>
                <a:cubicBezTo>
                  <a:pt x="2615184" y="262190"/>
                  <a:pt x="2643722" y="223309"/>
                  <a:pt x="2670048" y="182942"/>
                </a:cubicBezTo>
                <a:cubicBezTo>
                  <a:pt x="2689465" y="153169"/>
                  <a:pt x="2702156" y="64195"/>
                  <a:pt x="2724912" y="91502"/>
                </a:cubicBezTo>
                <a:cubicBezTo>
                  <a:pt x="2768544" y="143860"/>
                  <a:pt x="2749296" y="225614"/>
                  <a:pt x="2761488" y="292670"/>
                </a:cubicBezTo>
                <a:cubicBezTo>
                  <a:pt x="2798064" y="243902"/>
                  <a:pt x="2828111" y="189471"/>
                  <a:pt x="2871216" y="146366"/>
                </a:cubicBezTo>
                <a:cubicBezTo>
                  <a:pt x="2878032" y="139550"/>
                  <a:pt x="2896195" y="146189"/>
                  <a:pt x="2898648" y="155510"/>
                </a:cubicBezTo>
                <a:cubicBezTo>
                  <a:pt x="2912696" y="208894"/>
                  <a:pt x="2910840" y="265238"/>
                  <a:pt x="2916936" y="320102"/>
                </a:cubicBezTo>
                <a:cubicBezTo>
                  <a:pt x="2953512" y="256094"/>
                  <a:pt x="2953589" y="118335"/>
                  <a:pt x="3026664" y="128078"/>
                </a:cubicBezTo>
                <a:cubicBezTo>
                  <a:pt x="3096742" y="137422"/>
                  <a:pt x="2986616" y="317303"/>
                  <a:pt x="3054096" y="338390"/>
                </a:cubicBezTo>
                <a:cubicBezTo>
                  <a:pt x="3118692" y="358576"/>
                  <a:pt x="3172968" y="173798"/>
                  <a:pt x="3172968" y="173798"/>
                </a:cubicBezTo>
                <a:cubicBezTo>
                  <a:pt x="3251307" y="506738"/>
                  <a:pt x="3146395" y="234814"/>
                  <a:pt x="3319272" y="173798"/>
                </a:cubicBezTo>
                <a:cubicBezTo>
                  <a:pt x="3354002" y="161541"/>
                  <a:pt x="3349752" y="240854"/>
                  <a:pt x="3364992" y="274382"/>
                </a:cubicBezTo>
                <a:cubicBezTo>
                  <a:pt x="3534431" y="-26843"/>
                  <a:pt x="3386274" y="178126"/>
                  <a:pt x="3456432" y="493838"/>
                </a:cubicBezTo>
                <a:cubicBezTo>
                  <a:pt x="3461763" y="517827"/>
                  <a:pt x="3499104" y="469454"/>
                  <a:pt x="3520440" y="457262"/>
                </a:cubicBezTo>
                <a:cubicBezTo>
                  <a:pt x="3553968" y="374966"/>
                  <a:pt x="3576617" y="287346"/>
                  <a:pt x="3621024" y="210374"/>
                </a:cubicBezTo>
                <a:cubicBezTo>
                  <a:pt x="3627304" y="199488"/>
                  <a:pt x="3650393" y="209223"/>
                  <a:pt x="3657600" y="219518"/>
                </a:cubicBezTo>
                <a:cubicBezTo>
                  <a:pt x="3674182" y="243207"/>
                  <a:pt x="3675888" y="274382"/>
                  <a:pt x="3685032" y="301814"/>
                </a:cubicBezTo>
                <a:cubicBezTo>
                  <a:pt x="3727704" y="234758"/>
                  <a:pt x="3767601" y="165853"/>
                  <a:pt x="3813048" y="100646"/>
                </a:cubicBezTo>
                <a:cubicBezTo>
                  <a:pt x="3837818" y="65106"/>
                  <a:pt x="3852108" y="2764"/>
                  <a:pt x="3895344" y="62"/>
                </a:cubicBezTo>
                <a:cubicBezTo>
                  <a:pt x="3932477" y="-2259"/>
                  <a:pt x="3938016" y="61022"/>
                  <a:pt x="3959352" y="91502"/>
                </a:cubicBezTo>
                <a:cubicBezTo>
                  <a:pt x="3953256" y="189038"/>
                  <a:pt x="3890784" y="300310"/>
                  <a:pt x="3941064" y="384110"/>
                </a:cubicBezTo>
                <a:cubicBezTo>
                  <a:pt x="3977774" y="445294"/>
                  <a:pt x="3950397" y="151032"/>
                  <a:pt x="4014216" y="182942"/>
                </a:cubicBezTo>
                <a:cubicBezTo>
                  <a:pt x="4088025" y="219847"/>
                  <a:pt x="4026408" y="347534"/>
                  <a:pt x="4032504" y="429830"/>
                </a:cubicBezTo>
                <a:cubicBezTo>
                  <a:pt x="4053840" y="378014"/>
                  <a:pt x="4073324" y="325396"/>
                  <a:pt x="4096512" y="274382"/>
                </a:cubicBezTo>
                <a:cubicBezTo>
                  <a:pt x="4103866" y="258202"/>
                  <a:pt x="4111377" y="241229"/>
                  <a:pt x="4123944" y="228662"/>
                </a:cubicBezTo>
                <a:cubicBezTo>
                  <a:pt x="4160647" y="191959"/>
                  <a:pt x="4203192" y="161606"/>
                  <a:pt x="4242816" y="128078"/>
                </a:cubicBezTo>
                <a:cubicBezTo>
                  <a:pt x="4239768" y="210374"/>
                  <a:pt x="4162170" y="415824"/>
                  <a:pt x="4233672" y="374966"/>
                </a:cubicBezTo>
                <a:cubicBezTo>
                  <a:pt x="4318398" y="326551"/>
                  <a:pt x="4210568" y="75459"/>
                  <a:pt x="4306824" y="91502"/>
                </a:cubicBezTo>
                <a:cubicBezTo>
                  <a:pt x="4465584" y="117962"/>
                  <a:pt x="4149469" y="627477"/>
                  <a:pt x="4361688" y="256094"/>
                </a:cubicBezTo>
                <a:cubicBezTo>
                  <a:pt x="4391579" y="614784"/>
                  <a:pt x="4343132" y="481700"/>
                  <a:pt x="4498848" y="228662"/>
                </a:cubicBezTo>
                <a:cubicBezTo>
                  <a:pt x="4503900" y="220453"/>
                  <a:pt x="4517136" y="234758"/>
                  <a:pt x="4526280" y="237806"/>
                </a:cubicBezTo>
                <a:cubicBezTo>
                  <a:pt x="4575628" y="681934"/>
                  <a:pt x="4483961" y="141076"/>
                  <a:pt x="4672584" y="164654"/>
                </a:cubicBezTo>
                <a:cubicBezTo>
                  <a:pt x="4757485" y="175267"/>
                  <a:pt x="4684776" y="335342"/>
                  <a:pt x="4690872" y="420686"/>
                </a:cubicBezTo>
                <a:cubicBezTo>
                  <a:pt x="4703064" y="399350"/>
                  <a:pt x="4717598" y="379191"/>
                  <a:pt x="4727448" y="356678"/>
                </a:cubicBezTo>
                <a:cubicBezTo>
                  <a:pt x="4760343" y="281489"/>
                  <a:pt x="4782185" y="201484"/>
                  <a:pt x="4818888" y="128078"/>
                </a:cubicBezTo>
                <a:cubicBezTo>
                  <a:pt x="4823199" y="119457"/>
                  <a:pt x="4823721" y="146889"/>
                  <a:pt x="4828032" y="155510"/>
                </a:cubicBezTo>
                <a:cubicBezTo>
                  <a:pt x="4845112" y="189669"/>
                  <a:pt x="4864608" y="222566"/>
                  <a:pt x="4882896" y="256094"/>
                </a:cubicBezTo>
                <a:cubicBezTo>
                  <a:pt x="4995776" y="46459"/>
                  <a:pt x="4918433" y="141170"/>
                  <a:pt x="4956048" y="329246"/>
                </a:cubicBezTo>
                <a:cubicBezTo>
                  <a:pt x="4957938" y="338697"/>
                  <a:pt x="4974336" y="323150"/>
                  <a:pt x="4983480" y="320102"/>
                </a:cubicBezTo>
                <a:cubicBezTo>
                  <a:pt x="5017008" y="259142"/>
                  <a:pt x="5014492" y="137222"/>
                  <a:pt x="5084064" y="137222"/>
                </a:cubicBezTo>
                <a:cubicBezTo>
                  <a:pt x="5146231" y="137222"/>
                  <a:pt x="5059680" y="332294"/>
                  <a:pt x="5120640" y="320102"/>
                </a:cubicBezTo>
                <a:cubicBezTo>
                  <a:pt x="5196840" y="304862"/>
                  <a:pt x="5186471" y="179295"/>
                  <a:pt x="5221224" y="109790"/>
                </a:cubicBezTo>
                <a:cubicBezTo>
                  <a:pt x="5226139" y="99960"/>
                  <a:pt x="5233416" y="91502"/>
                  <a:pt x="5239512" y="82358"/>
                </a:cubicBezTo>
                <a:cubicBezTo>
                  <a:pt x="5245608" y="161606"/>
                  <a:pt x="5238523" y="242993"/>
                  <a:pt x="5257800" y="320102"/>
                </a:cubicBezTo>
                <a:cubicBezTo>
                  <a:pt x="5261781" y="336026"/>
                  <a:pt x="5293012" y="351000"/>
                  <a:pt x="5303520" y="338390"/>
                </a:cubicBezTo>
                <a:cubicBezTo>
                  <a:pt x="5347152" y="286032"/>
                  <a:pt x="5364480" y="216470"/>
                  <a:pt x="5394960" y="155510"/>
                </a:cubicBezTo>
                <a:cubicBezTo>
                  <a:pt x="5398008" y="167702"/>
                  <a:pt x="5402966" y="179570"/>
                  <a:pt x="5404104" y="192086"/>
                </a:cubicBezTo>
                <a:cubicBezTo>
                  <a:pt x="5409079" y="246809"/>
                  <a:pt x="5377488" y="314958"/>
                  <a:pt x="5413248" y="356678"/>
                </a:cubicBezTo>
                <a:cubicBezTo>
                  <a:pt x="5437216" y="384641"/>
                  <a:pt x="5443728" y="289622"/>
                  <a:pt x="5458968" y="256094"/>
                </a:cubicBezTo>
                <a:cubicBezTo>
                  <a:pt x="5483352" y="301814"/>
                  <a:pt x="5487131" y="367546"/>
                  <a:pt x="5532120" y="393254"/>
                </a:cubicBezTo>
                <a:cubicBezTo>
                  <a:pt x="5556519" y="407196"/>
                  <a:pt x="5569429" y="307303"/>
                  <a:pt x="5586984" y="329246"/>
                </a:cubicBezTo>
                <a:cubicBezTo>
                  <a:pt x="5619576" y="369987"/>
                  <a:pt x="5599176" y="432878"/>
                  <a:pt x="5605272" y="484694"/>
                </a:cubicBezTo>
                <a:cubicBezTo>
                  <a:pt x="5644896" y="423734"/>
                  <a:pt x="5683319" y="361977"/>
                  <a:pt x="5724144" y="301814"/>
                </a:cubicBezTo>
                <a:cubicBezTo>
                  <a:pt x="5741259" y="276593"/>
                  <a:pt x="5754205" y="210946"/>
                  <a:pt x="5779008" y="228662"/>
                </a:cubicBezTo>
                <a:cubicBezTo>
                  <a:pt x="5811347" y="251761"/>
                  <a:pt x="5785104" y="307910"/>
                  <a:pt x="5788152" y="347534"/>
                </a:cubicBezTo>
                <a:cubicBezTo>
                  <a:pt x="5815584" y="310958"/>
                  <a:pt x="5825465" y="229627"/>
                  <a:pt x="5870448" y="237806"/>
                </a:cubicBezTo>
                <a:cubicBezTo>
                  <a:pt x="5985103" y="258652"/>
                  <a:pt x="5785380" y="525427"/>
                  <a:pt x="5952744" y="274382"/>
                </a:cubicBezTo>
                <a:cubicBezTo>
                  <a:pt x="5962603" y="259594"/>
                  <a:pt x="5971032" y="243902"/>
                  <a:pt x="5980176" y="228662"/>
                </a:cubicBezTo>
                <a:cubicBezTo>
                  <a:pt x="6004201" y="444889"/>
                  <a:pt x="5964034" y="425632"/>
                  <a:pt x="6053328" y="320102"/>
                </a:cubicBezTo>
                <a:cubicBezTo>
                  <a:pt x="6067250" y="303649"/>
                  <a:pt x="6083808" y="289622"/>
                  <a:pt x="6099048" y="274382"/>
                </a:cubicBezTo>
                <a:cubicBezTo>
                  <a:pt x="6105144" y="307910"/>
                  <a:pt x="6107171" y="342440"/>
                  <a:pt x="6117336" y="374966"/>
                </a:cubicBezTo>
                <a:cubicBezTo>
                  <a:pt x="6122637" y="391930"/>
                  <a:pt x="6128065" y="426760"/>
                  <a:pt x="6144768" y="420686"/>
                </a:cubicBezTo>
                <a:cubicBezTo>
                  <a:pt x="6195900" y="402093"/>
                  <a:pt x="6215417" y="332583"/>
                  <a:pt x="6245352" y="292670"/>
                </a:cubicBezTo>
                <a:cubicBezTo>
                  <a:pt x="6253111" y="282325"/>
                  <a:pt x="6267981" y="277245"/>
                  <a:pt x="6272784" y="265238"/>
                </a:cubicBezTo>
                <a:cubicBezTo>
                  <a:pt x="6280788" y="245227"/>
                  <a:pt x="6278880" y="222566"/>
                  <a:pt x="6281928" y="20123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7B1C386C-5DA3-8CF1-28E4-482ACD5C167B}"/>
              </a:ext>
            </a:extLst>
          </p:cNvPr>
          <p:cNvSpPr/>
          <p:nvPr/>
        </p:nvSpPr>
        <p:spPr>
          <a:xfrm>
            <a:off x="5266944" y="5961888"/>
            <a:ext cx="2875111" cy="451195"/>
          </a:xfrm>
          <a:custGeom>
            <a:avLst/>
            <a:gdLst>
              <a:gd name="csX0" fmla="*/ 0 w 2875111"/>
              <a:gd name="csY0" fmla="*/ 320040 h 451195"/>
              <a:gd name="csX1" fmla="*/ 64008 w 2875111"/>
              <a:gd name="csY1" fmla="*/ 265176 h 451195"/>
              <a:gd name="csX2" fmla="*/ 192024 w 2875111"/>
              <a:gd name="csY2" fmla="*/ 128016 h 451195"/>
              <a:gd name="csX3" fmla="*/ 201168 w 2875111"/>
              <a:gd name="csY3" fmla="*/ 301752 h 451195"/>
              <a:gd name="csX4" fmla="*/ 292608 w 2875111"/>
              <a:gd name="csY4" fmla="*/ 182880 h 451195"/>
              <a:gd name="csX5" fmla="*/ 320040 w 2875111"/>
              <a:gd name="csY5" fmla="*/ 292608 h 451195"/>
              <a:gd name="csX6" fmla="*/ 539496 w 2875111"/>
              <a:gd name="csY6" fmla="*/ 155448 h 451195"/>
              <a:gd name="csX7" fmla="*/ 621792 w 2875111"/>
              <a:gd name="csY7" fmla="*/ 365760 h 451195"/>
              <a:gd name="csX8" fmla="*/ 850392 w 2875111"/>
              <a:gd name="csY8" fmla="*/ 82296 h 451195"/>
              <a:gd name="csX9" fmla="*/ 886968 w 2875111"/>
              <a:gd name="csY9" fmla="*/ 73152 h 451195"/>
              <a:gd name="csX10" fmla="*/ 896112 w 2875111"/>
              <a:gd name="csY10" fmla="*/ 283464 h 451195"/>
              <a:gd name="csX11" fmla="*/ 941832 w 2875111"/>
              <a:gd name="csY11" fmla="*/ 274320 h 451195"/>
              <a:gd name="csX12" fmla="*/ 1143000 w 2875111"/>
              <a:gd name="csY12" fmla="*/ 347472 h 451195"/>
              <a:gd name="csX13" fmla="*/ 1344168 w 2875111"/>
              <a:gd name="csY13" fmla="*/ 283464 h 451195"/>
              <a:gd name="csX14" fmla="*/ 1371600 w 2875111"/>
              <a:gd name="csY14" fmla="*/ 265176 h 451195"/>
              <a:gd name="csX15" fmla="*/ 1508760 w 2875111"/>
              <a:gd name="csY15" fmla="*/ 64008 h 451195"/>
              <a:gd name="csX16" fmla="*/ 1545336 w 2875111"/>
              <a:gd name="csY16" fmla="*/ 36576 h 451195"/>
              <a:gd name="csX17" fmla="*/ 1554480 w 2875111"/>
              <a:gd name="csY17" fmla="*/ 100584 h 451195"/>
              <a:gd name="csX18" fmla="*/ 1572768 w 2875111"/>
              <a:gd name="csY18" fmla="*/ 246888 h 451195"/>
              <a:gd name="csX19" fmla="*/ 1700784 w 2875111"/>
              <a:gd name="csY19" fmla="*/ 54864 h 451195"/>
              <a:gd name="csX20" fmla="*/ 1709928 w 2875111"/>
              <a:gd name="csY20" fmla="*/ 182880 h 451195"/>
              <a:gd name="csX21" fmla="*/ 1828800 w 2875111"/>
              <a:gd name="csY21" fmla="*/ 0 h 451195"/>
              <a:gd name="csX22" fmla="*/ 1847088 w 2875111"/>
              <a:gd name="csY22" fmla="*/ 64008 h 451195"/>
              <a:gd name="csX23" fmla="*/ 1911096 w 2875111"/>
              <a:gd name="csY23" fmla="*/ 146304 h 451195"/>
              <a:gd name="csX24" fmla="*/ 1938528 w 2875111"/>
              <a:gd name="csY24" fmla="*/ 182880 h 451195"/>
              <a:gd name="csX25" fmla="*/ 1984248 w 2875111"/>
              <a:gd name="csY25" fmla="*/ 155448 h 451195"/>
              <a:gd name="csX26" fmla="*/ 2057400 w 2875111"/>
              <a:gd name="csY26" fmla="*/ 91440 h 451195"/>
              <a:gd name="csX27" fmla="*/ 2066544 w 2875111"/>
              <a:gd name="csY27" fmla="*/ 338328 h 451195"/>
              <a:gd name="csX28" fmla="*/ 2194560 w 2875111"/>
              <a:gd name="csY28" fmla="*/ 128016 h 451195"/>
              <a:gd name="csX29" fmla="*/ 2212848 w 2875111"/>
              <a:gd name="csY29" fmla="*/ 347472 h 451195"/>
              <a:gd name="csX30" fmla="*/ 2304288 w 2875111"/>
              <a:gd name="csY30" fmla="*/ 210312 h 451195"/>
              <a:gd name="csX31" fmla="*/ 2286000 w 2875111"/>
              <a:gd name="csY31" fmla="*/ 365760 h 451195"/>
              <a:gd name="csX32" fmla="*/ 2423160 w 2875111"/>
              <a:gd name="csY32" fmla="*/ 173736 h 451195"/>
              <a:gd name="csX33" fmla="*/ 2450592 w 2875111"/>
              <a:gd name="csY33" fmla="*/ 164592 h 451195"/>
              <a:gd name="csX34" fmla="*/ 2542032 w 2875111"/>
              <a:gd name="csY34" fmla="*/ 210312 h 451195"/>
              <a:gd name="csX35" fmla="*/ 2587752 w 2875111"/>
              <a:gd name="csY35" fmla="*/ 173736 h 451195"/>
              <a:gd name="csX36" fmla="*/ 2596896 w 2875111"/>
              <a:gd name="csY36" fmla="*/ 347472 h 451195"/>
              <a:gd name="csX37" fmla="*/ 2715768 w 2875111"/>
              <a:gd name="csY37" fmla="*/ 146304 h 451195"/>
              <a:gd name="csX38" fmla="*/ 2724912 w 2875111"/>
              <a:gd name="csY38" fmla="*/ 283464 h 451195"/>
              <a:gd name="csX39" fmla="*/ 2852928 w 2875111"/>
              <a:gd name="csY39" fmla="*/ 73152 h 451195"/>
              <a:gd name="csX40" fmla="*/ 2862072 w 2875111"/>
              <a:gd name="csY40" fmla="*/ 292608 h 451195"/>
              <a:gd name="csX41" fmla="*/ 2871216 w 2875111"/>
              <a:gd name="csY41" fmla="*/ 283464 h 4511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2875111" h="451195">
                <a:moveTo>
                  <a:pt x="0" y="320040"/>
                </a:moveTo>
                <a:cubicBezTo>
                  <a:pt x="21336" y="301752"/>
                  <a:pt x="46018" y="286764"/>
                  <a:pt x="64008" y="265176"/>
                </a:cubicBezTo>
                <a:cubicBezTo>
                  <a:pt x="193997" y="109190"/>
                  <a:pt x="160699" y="34042"/>
                  <a:pt x="192024" y="128016"/>
                </a:cubicBezTo>
                <a:cubicBezTo>
                  <a:pt x="195072" y="185928"/>
                  <a:pt x="150257" y="273982"/>
                  <a:pt x="201168" y="301752"/>
                </a:cubicBezTo>
                <a:cubicBezTo>
                  <a:pt x="245055" y="325690"/>
                  <a:pt x="242764" y="186714"/>
                  <a:pt x="292608" y="182880"/>
                </a:cubicBezTo>
                <a:cubicBezTo>
                  <a:pt x="330199" y="179988"/>
                  <a:pt x="310896" y="256032"/>
                  <a:pt x="320040" y="292608"/>
                </a:cubicBezTo>
                <a:cubicBezTo>
                  <a:pt x="393192" y="246888"/>
                  <a:pt x="471518" y="208556"/>
                  <a:pt x="539496" y="155448"/>
                </a:cubicBezTo>
                <a:cubicBezTo>
                  <a:pt x="677399" y="47712"/>
                  <a:pt x="606600" y="-135575"/>
                  <a:pt x="621792" y="365760"/>
                </a:cubicBezTo>
                <a:cubicBezTo>
                  <a:pt x="697992" y="271272"/>
                  <a:pt x="768879" y="172241"/>
                  <a:pt x="850392" y="82296"/>
                </a:cubicBezTo>
                <a:cubicBezTo>
                  <a:pt x="858831" y="72984"/>
                  <a:pt x="884183" y="60897"/>
                  <a:pt x="886968" y="73152"/>
                </a:cubicBezTo>
                <a:cubicBezTo>
                  <a:pt x="902519" y="141577"/>
                  <a:pt x="893064" y="213360"/>
                  <a:pt x="896112" y="283464"/>
                </a:cubicBezTo>
                <a:cubicBezTo>
                  <a:pt x="911352" y="280416"/>
                  <a:pt x="930375" y="284822"/>
                  <a:pt x="941832" y="274320"/>
                </a:cubicBezTo>
                <a:cubicBezTo>
                  <a:pt x="1179346" y="56599"/>
                  <a:pt x="1102405" y="-44948"/>
                  <a:pt x="1143000" y="347472"/>
                </a:cubicBezTo>
                <a:cubicBezTo>
                  <a:pt x="1394203" y="-43289"/>
                  <a:pt x="1255613" y="43100"/>
                  <a:pt x="1344168" y="283464"/>
                </a:cubicBezTo>
                <a:cubicBezTo>
                  <a:pt x="1347967" y="293776"/>
                  <a:pt x="1362456" y="271272"/>
                  <a:pt x="1371600" y="265176"/>
                </a:cubicBezTo>
                <a:cubicBezTo>
                  <a:pt x="1417320" y="198120"/>
                  <a:pt x="1459652" y="128624"/>
                  <a:pt x="1508760" y="64008"/>
                </a:cubicBezTo>
                <a:cubicBezTo>
                  <a:pt x="1517981" y="51874"/>
                  <a:pt x="1533436" y="27056"/>
                  <a:pt x="1545336" y="36576"/>
                </a:cubicBezTo>
                <a:cubicBezTo>
                  <a:pt x="1562166" y="50040"/>
                  <a:pt x="1551692" y="79212"/>
                  <a:pt x="1554480" y="100584"/>
                </a:cubicBezTo>
                <a:cubicBezTo>
                  <a:pt x="1560837" y="149319"/>
                  <a:pt x="1566672" y="198120"/>
                  <a:pt x="1572768" y="246888"/>
                </a:cubicBezTo>
                <a:cubicBezTo>
                  <a:pt x="1615440" y="182880"/>
                  <a:pt x="1631073" y="87396"/>
                  <a:pt x="1700784" y="54864"/>
                </a:cubicBezTo>
                <a:cubicBezTo>
                  <a:pt x="1739551" y="36773"/>
                  <a:pt x="1670606" y="199732"/>
                  <a:pt x="1709928" y="182880"/>
                </a:cubicBezTo>
                <a:cubicBezTo>
                  <a:pt x="1776755" y="154240"/>
                  <a:pt x="1789176" y="60960"/>
                  <a:pt x="1828800" y="0"/>
                </a:cubicBezTo>
                <a:cubicBezTo>
                  <a:pt x="1834896" y="21336"/>
                  <a:pt x="1849711" y="41974"/>
                  <a:pt x="1847088" y="64008"/>
                </a:cubicBezTo>
                <a:cubicBezTo>
                  <a:pt x="1807863" y="393500"/>
                  <a:pt x="1696394" y="545035"/>
                  <a:pt x="1911096" y="146304"/>
                </a:cubicBezTo>
                <a:cubicBezTo>
                  <a:pt x="1920240" y="158496"/>
                  <a:pt x="1923406" y="180990"/>
                  <a:pt x="1938528" y="182880"/>
                </a:cubicBezTo>
                <a:cubicBezTo>
                  <a:pt x="1956163" y="185084"/>
                  <a:pt x="1970161" y="166284"/>
                  <a:pt x="1984248" y="155448"/>
                </a:cubicBezTo>
                <a:cubicBezTo>
                  <a:pt x="2009930" y="135693"/>
                  <a:pt x="2033016" y="112776"/>
                  <a:pt x="2057400" y="91440"/>
                </a:cubicBezTo>
                <a:cubicBezTo>
                  <a:pt x="2060448" y="173736"/>
                  <a:pt x="1986972" y="317109"/>
                  <a:pt x="2066544" y="338328"/>
                </a:cubicBezTo>
                <a:cubicBezTo>
                  <a:pt x="2145843" y="359474"/>
                  <a:pt x="2112650" y="122897"/>
                  <a:pt x="2194560" y="128016"/>
                </a:cubicBezTo>
                <a:cubicBezTo>
                  <a:pt x="2267823" y="132595"/>
                  <a:pt x="2206752" y="274320"/>
                  <a:pt x="2212848" y="347472"/>
                </a:cubicBezTo>
                <a:cubicBezTo>
                  <a:pt x="2243328" y="301752"/>
                  <a:pt x="2250980" y="196985"/>
                  <a:pt x="2304288" y="210312"/>
                </a:cubicBezTo>
                <a:cubicBezTo>
                  <a:pt x="2354904" y="222966"/>
                  <a:pt x="2236134" y="381103"/>
                  <a:pt x="2286000" y="365760"/>
                </a:cubicBezTo>
                <a:cubicBezTo>
                  <a:pt x="2361181" y="342627"/>
                  <a:pt x="2373350" y="234615"/>
                  <a:pt x="2423160" y="173736"/>
                </a:cubicBezTo>
                <a:cubicBezTo>
                  <a:pt x="2429264" y="166276"/>
                  <a:pt x="2441448" y="167640"/>
                  <a:pt x="2450592" y="164592"/>
                </a:cubicBezTo>
                <a:cubicBezTo>
                  <a:pt x="2421941" y="608676"/>
                  <a:pt x="2396998" y="466254"/>
                  <a:pt x="2542032" y="210312"/>
                </a:cubicBezTo>
                <a:cubicBezTo>
                  <a:pt x="2551654" y="193332"/>
                  <a:pt x="2572512" y="185928"/>
                  <a:pt x="2587752" y="173736"/>
                </a:cubicBezTo>
                <a:cubicBezTo>
                  <a:pt x="2571528" y="563110"/>
                  <a:pt x="2552850" y="426754"/>
                  <a:pt x="2596896" y="347472"/>
                </a:cubicBezTo>
                <a:cubicBezTo>
                  <a:pt x="2634722" y="279385"/>
                  <a:pt x="2676144" y="213360"/>
                  <a:pt x="2715768" y="146304"/>
                </a:cubicBezTo>
                <a:cubicBezTo>
                  <a:pt x="2718816" y="192024"/>
                  <a:pt x="2684481" y="305027"/>
                  <a:pt x="2724912" y="283464"/>
                </a:cubicBezTo>
                <a:cubicBezTo>
                  <a:pt x="2797327" y="244843"/>
                  <a:pt x="2807404" y="4866"/>
                  <a:pt x="2852928" y="73152"/>
                </a:cubicBezTo>
                <a:cubicBezTo>
                  <a:pt x="2941602" y="206162"/>
                  <a:pt x="2726605" y="631274"/>
                  <a:pt x="2862072" y="292608"/>
                </a:cubicBezTo>
                <a:cubicBezTo>
                  <a:pt x="2863673" y="288606"/>
                  <a:pt x="2868168" y="286512"/>
                  <a:pt x="2871216" y="28346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2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ED4C1-DA1E-7BDD-4AB5-0C7C6059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9A578F-F585-1166-1BF3-6E544A4984EA}"/>
              </a:ext>
            </a:extLst>
          </p:cNvPr>
          <p:cNvSpPr txBox="1"/>
          <p:nvPr/>
        </p:nvSpPr>
        <p:spPr>
          <a:xfrm>
            <a:off x="2127902" y="1628512"/>
            <a:ext cx="9321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sl-SI" b="1"/>
          </a:p>
          <a:p>
            <a:pPr algn="just"/>
            <a:endParaRPr lang="sl-SI" b="1"/>
          </a:p>
          <a:p>
            <a:pPr algn="just"/>
            <a:endParaRPr lang="sl-SI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l-SI" b="1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E3F4F4E-8081-517D-8161-FC2505AA15DB}"/>
              </a:ext>
            </a:extLst>
          </p:cNvPr>
          <p:cNvSpPr txBox="1">
            <a:spLocks/>
          </p:cNvSpPr>
          <p:nvPr/>
        </p:nvSpPr>
        <p:spPr>
          <a:xfrm>
            <a:off x="2291213" y="890460"/>
            <a:ext cx="8994408" cy="73805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l-SI" b="1">
                <a:solidFill>
                  <a:schemeClr val="accent2"/>
                </a:solidFill>
              </a:rPr>
              <a:t>Intervencijska logika poenostavljena</a:t>
            </a:r>
            <a:endParaRPr lang="fr-FR" b="1">
              <a:solidFill>
                <a:schemeClr val="accent2"/>
              </a:solidFill>
            </a:endParaRPr>
          </a:p>
        </p:txBody>
      </p:sp>
      <p:pic>
        <p:nvPicPr>
          <p:cNvPr id="18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DF00FE6-CF52-6B72-2654-97E8BA525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5044" y="2125366"/>
            <a:ext cx="6186896" cy="340900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28553E37-AEEE-214F-684B-557291DDEC60}"/>
              </a:ext>
            </a:extLst>
          </p:cNvPr>
          <p:cNvGrpSpPr/>
          <p:nvPr/>
        </p:nvGrpSpPr>
        <p:grpSpPr>
          <a:xfrm>
            <a:off x="2291213" y="3325695"/>
            <a:ext cx="1482222" cy="2064511"/>
            <a:chOff x="597613" y="3734703"/>
            <a:chExt cx="1482222" cy="2064511"/>
          </a:xfrm>
        </p:grpSpPr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99EC37E7-45A0-8EE5-7D7B-5724F4CE1BC1}"/>
                </a:ext>
              </a:extLst>
            </p:cNvPr>
            <p:cNvGrpSpPr/>
            <p:nvPr/>
          </p:nvGrpSpPr>
          <p:grpSpPr>
            <a:xfrm>
              <a:off x="597613" y="3734703"/>
              <a:ext cx="1482222" cy="2064511"/>
              <a:chOff x="461148" y="2503212"/>
              <a:chExt cx="1482222" cy="2064511"/>
            </a:xfrm>
          </p:grpSpPr>
          <p:sp>
            <p:nvSpPr>
              <p:cNvPr id="22" name="Rectangle: Rounded Corners 9">
                <a:extLst>
                  <a:ext uri="{FF2B5EF4-FFF2-40B4-BE49-F238E27FC236}">
                    <a16:creationId xmlns:a16="http://schemas.microsoft.com/office/drawing/2014/main" id="{997E7347-AF16-E5ED-CBF5-9B7FA0B9FDF8}"/>
                  </a:ext>
                </a:extLst>
              </p:cNvPr>
              <p:cNvSpPr/>
              <p:nvPr/>
            </p:nvSpPr>
            <p:spPr>
              <a:xfrm>
                <a:off x="461148" y="2505012"/>
                <a:ext cx="1482222" cy="2062711"/>
              </a:xfrm>
              <a:prstGeom prst="roundRect">
                <a:avLst>
                  <a:gd name="adj" fmla="val 4044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8">
                <a:extLst>
                  <a:ext uri="{FF2B5EF4-FFF2-40B4-BE49-F238E27FC236}">
                    <a16:creationId xmlns:a16="http://schemas.microsoft.com/office/drawing/2014/main" id="{65D44D00-9DEA-09A4-F442-C1E3100CB7E7}"/>
                  </a:ext>
                </a:extLst>
              </p:cNvPr>
              <p:cNvSpPr/>
              <p:nvPr/>
            </p:nvSpPr>
            <p:spPr>
              <a:xfrm>
                <a:off x="461148" y="2503212"/>
                <a:ext cx="1482222" cy="1528461"/>
              </a:xfrm>
              <a:prstGeom prst="roundRect">
                <a:avLst>
                  <a:gd name="adj" fmla="val 4044"/>
                </a:avLst>
              </a:prstGeom>
              <a:solidFill>
                <a:srgbClr val="C61B38"/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1" name="Graphic 13" descr="Box with solid fill">
              <a:extLst>
                <a:ext uri="{FF2B5EF4-FFF2-40B4-BE49-F238E27FC236}">
                  <a16:creationId xmlns:a16="http://schemas.microsoft.com/office/drawing/2014/main" id="{BF6538B1-5AB9-38D0-FCDE-9073674C501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4772" y="3736503"/>
              <a:ext cx="1247903" cy="1247903"/>
            </a:xfrm>
            <a:prstGeom prst="rect">
              <a:avLst/>
            </a:prstGeom>
          </p:spPr>
        </p:pic>
      </p:grpSp>
      <p:sp>
        <p:nvSpPr>
          <p:cNvPr id="24" name="Espace réservé du contenu 4">
            <a:extLst>
              <a:ext uri="{FF2B5EF4-FFF2-40B4-BE49-F238E27FC236}">
                <a16:creationId xmlns:a16="http://schemas.microsoft.com/office/drawing/2014/main" id="{75602699-B90B-09D8-347B-33EE95924219}"/>
              </a:ext>
            </a:extLst>
          </p:cNvPr>
          <p:cNvSpPr txBox="1">
            <a:spLocks/>
          </p:cNvSpPr>
          <p:nvPr/>
        </p:nvSpPr>
        <p:spPr>
          <a:xfrm>
            <a:off x="2601970" y="4888359"/>
            <a:ext cx="860706" cy="448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200" b="1">
                <a:solidFill>
                  <a:schemeClr val="tx2"/>
                </a:solidFill>
                <a:latin typeface="Ubuntu" panose="020B0504030602030204" pitchFamily="34" charset="0"/>
              </a:rPr>
              <a:t>Delovni paket</a:t>
            </a:r>
            <a:endParaRPr lang="fr-BE" sz="1200" b="1">
              <a:solidFill>
                <a:schemeClr val="tx2"/>
              </a:solidFill>
              <a:latin typeface="Ubuntu" panose="020B0504030602030204" pitchFamily="34" charset="0"/>
            </a:endParaRPr>
          </a:p>
        </p:txBody>
      </p:sp>
      <p:sp>
        <p:nvSpPr>
          <p:cNvPr id="25" name="Espace réservé du contenu 4">
            <a:extLst>
              <a:ext uri="{FF2B5EF4-FFF2-40B4-BE49-F238E27FC236}">
                <a16:creationId xmlns:a16="http://schemas.microsoft.com/office/drawing/2014/main" id="{3132BE8C-3C1C-9983-3944-087B4A2CC63C}"/>
              </a:ext>
            </a:extLst>
          </p:cNvPr>
          <p:cNvSpPr txBox="1">
            <a:spLocks/>
          </p:cNvSpPr>
          <p:nvPr/>
        </p:nvSpPr>
        <p:spPr>
          <a:xfrm>
            <a:off x="3754191" y="5166177"/>
            <a:ext cx="4090057" cy="448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5600">
                <a:solidFill>
                  <a:schemeClr val="accent3"/>
                </a:solidFill>
              </a:rPr>
              <a:t>x3</a:t>
            </a:r>
            <a:endParaRPr lang="en-GB" sz="5600" b="1">
              <a:solidFill>
                <a:schemeClr val="accent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6400"/>
          </a:p>
          <a:p>
            <a:endParaRPr lang="fr-BE"/>
          </a:p>
        </p:txBody>
      </p:sp>
      <p:pic>
        <p:nvPicPr>
          <p:cNvPr id="26" name="Slika 25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BC099FA0-31EC-1480-F49E-CBA164BF2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67" y="6016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1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">
            <a:extLst>
              <a:ext uri="{FF2B5EF4-FFF2-40B4-BE49-F238E27FC236}">
                <a16:creationId xmlns:a16="http://schemas.microsoft.com/office/drawing/2014/main" id="{23B276B1-BC68-47A8-6831-EB01EF68AB14}"/>
              </a:ext>
            </a:extLst>
          </p:cNvPr>
          <p:cNvSpPr txBox="1"/>
          <p:nvPr/>
        </p:nvSpPr>
        <p:spPr>
          <a:xfrm>
            <a:off x="1746875" y="3044279"/>
            <a:ext cx="2178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Prijava</a:t>
            </a:r>
            <a:endParaRPr lang="en-GB" sz="4400" b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10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4">
            <a:extLst>
              <a:ext uri="{FF2B5EF4-FFF2-40B4-BE49-F238E27FC236}">
                <a16:creationId xmlns:a16="http://schemas.microsoft.com/office/drawing/2014/main" id="{4A70E43C-A6A2-F5BC-51B8-F50C41E279DC}"/>
              </a:ext>
            </a:extLst>
          </p:cNvPr>
          <p:cNvSpPr txBox="1"/>
          <p:nvPr/>
        </p:nvSpPr>
        <p:spPr>
          <a:xfrm>
            <a:off x="2398149" y="1478942"/>
            <a:ext cx="942488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100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-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% 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elektronska prijava, prek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  <a:r>
              <a:rPr lang="en-GB">
                <a:solidFill>
                  <a:srgbClr val="0C114D"/>
                </a:solidFill>
                <a:latin typeface="Ubuntu" panose="020B0504030602030204" pitchFamily="34" charset="0"/>
                <a:hlinkClick r:id="rId3"/>
              </a:rPr>
              <a:t>EEP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 (</a:t>
            </a:r>
            <a:r>
              <a:rPr lang="sl-SI" err="1">
                <a:solidFill>
                  <a:srgbClr val="0C114D"/>
                </a:solidFill>
                <a:latin typeface="Ubuntu" panose="020B0504030602030204" pitchFamily="34" charset="0"/>
              </a:rPr>
              <a:t>EUI.Coonect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/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Electronic Exchange Platform)</a:t>
            </a:r>
            <a:endParaRPr lang="en-GB" sz="1400" i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Možnost nastavitve več računov, povezanih z ist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o prijavnico</a:t>
            </a:r>
            <a:r>
              <a:rPr lang="pt-PT">
                <a:solidFill>
                  <a:srgbClr val="0C114D"/>
                </a:solidFill>
                <a:latin typeface="Ubuntu" panose="020B0504030602030204" pitchFamily="34" charset="0"/>
              </a:rPr>
              <a:t>, pri čemer imajo vsi uporabniki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 pravico urejanja</a:t>
            </a:r>
            <a:endParaRPr lang="pt-PT" sz="1400" i="1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Kje najdete pomoč?</a:t>
            </a: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  <a:hlinkClick r:id="rId4"/>
              </a:rPr>
              <a:t>Razpisni pogoji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C114D"/>
                </a:solidFill>
                <a:latin typeface="Ubuntu" panose="020B0504030602030204" pitchFamily="34" charset="0"/>
                <a:hlinkClick r:id="rId4"/>
              </a:rPr>
              <a:t>EUI-IA Guidance</a:t>
            </a: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CAF96"/>
                </a:solid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 guidance for EEP </a:t>
            </a:r>
            <a:endParaRPr lang="en-GB">
              <a:solidFill>
                <a:srgbClr val="1CAF96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C114D"/>
                </a:solidFill>
                <a:latin typeface="Ubuntu" panose="020B0504030602030204" pitchFamily="34" charset="0"/>
                <a:hlinkClick r:id="rId6"/>
              </a:rPr>
              <a:t>Application Form courtesy working document </a:t>
            </a: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Oddati je treba: 	</a:t>
            </a: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Prijavni obrazec </a:t>
            </a:r>
          </a:p>
          <a:p>
            <a:pPr marL="800100" lvl="1" indent="-342900">
              <a:buFont typeface="+mj-lt"/>
              <a:buAutoNum type="arabicPeriod"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Potrditveni list</a:t>
            </a: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</a:rPr>
              <a:t>Priloge (izbirno)</a:t>
            </a:r>
            <a:endParaRPr lang="en-GB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endParaRPr lang="en-GB" sz="1400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C280B03B-9A86-79A8-CEEB-463F5C1430B6}"/>
              </a:ext>
            </a:extLst>
          </p:cNvPr>
          <p:cNvSpPr txBox="1"/>
          <p:nvPr/>
        </p:nvSpPr>
        <p:spPr>
          <a:xfrm>
            <a:off x="861555" y="312115"/>
            <a:ext cx="960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Kako </a:t>
            </a:r>
            <a:r>
              <a:rPr lang="sl-SI" sz="3200" b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prijavite?</a:t>
            </a:r>
            <a:endParaRPr lang="fr-FR" sz="3200" b="1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74F40165-C0FF-88AA-A240-7D7B8F0060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473" y="2083415"/>
            <a:ext cx="2374805" cy="2490932"/>
          </a:xfrm>
          <a:prstGeom prst="rect">
            <a:avLst/>
          </a:prstGeom>
        </p:spPr>
      </p:pic>
      <p:pic>
        <p:nvPicPr>
          <p:cNvPr id="2" name="Slika 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D8DF6EA6-DC20-D8B8-B933-D1C962D7E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9" y="68048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4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0A832-B699-CA0A-03C5-268ACE2DFFF8}"/>
              </a:ext>
            </a:extLst>
          </p:cNvPr>
          <p:cNvSpPr txBox="1"/>
          <p:nvPr/>
        </p:nvSpPr>
        <p:spPr>
          <a:xfrm>
            <a:off x="4411579" y="2043717"/>
            <a:ext cx="3592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Ubuntu" panose="020B0504030602030204" pitchFamily="34" charset="0"/>
              </a:rPr>
              <a:t>1. </a:t>
            </a:r>
          </a:p>
          <a:p>
            <a:pPr algn="ctr"/>
            <a:r>
              <a:rPr lang="sl-SI" sz="4000" b="1">
                <a:solidFill>
                  <a:schemeClr val="bg1"/>
                </a:solidFill>
                <a:latin typeface="Ubuntu" panose="020B0504030602030204" pitchFamily="34" charset="0"/>
              </a:rPr>
              <a:t>O Evropski pobudi za mesta</a:t>
            </a:r>
            <a:endParaRPr lang="fr-FR" sz="4000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87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70CE-6EDE-F4C5-5416-A3FC820060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96542" y="554038"/>
            <a:ext cx="9304337" cy="1184275"/>
          </a:xfrm>
          <a:prstGeom prst="rect">
            <a:avLst/>
          </a:prstGeom>
        </p:spPr>
        <p:txBody>
          <a:bodyPr/>
          <a:lstStyle/>
          <a:p>
            <a:r>
              <a:rPr lang="sl-SI" sz="2800" b="1" dirty="0">
                <a:solidFill>
                  <a:schemeClr val="accent2"/>
                </a:solidFill>
                <a:latin typeface="Ubuntu" panose="020B0504030602030204" pitchFamily="34" charset="0"/>
              </a:rPr>
              <a:t>Razpisna dokumentacija   </a:t>
            </a:r>
            <a:endParaRPr lang="en-GB" sz="2800" b="1" dirty="0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67030EC-EDAC-BAAD-1A80-D9E66F081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46" y="1286608"/>
            <a:ext cx="7797940" cy="493869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6FD573CB-02E2-BF4B-FD8E-62FF70BF2F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5932" y="482756"/>
            <a:ext cx="1276451" cy="1326837"/>
          </a:xfrm>
          <a:prstGeom prst="rect">
            <a:avLst/>
          </a:prstGeom>
        </p:spPr>
      </p:pic>
      <p:pic>
        <p:nvPicPr>
          <p:cNvPr id="5" name="Slika 4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7F137749-A3A0-001D-780F-6244299EA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617" y="594031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6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39429DA-F053-53DE-69CA-5863E943F571}"/>
              </a:ext>
            </a:extLst>
          </p:cNvPr>
          <p:cNvSpPr txBox="1"/>
          <p:nvPr/>
        </p:nvSpPr>
        <p:spPr>
          <a:xfrm>
            <a:off x="2590799" y="262973"/>
            <a:ext cx="9601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</a:t>
            </a:r>
            <a:r>
              <a:rPr lang="sl-SI" sz="2000" b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KTURA PRIJAVNICE</a:t>
            </a:r>
            <a:endParaRPr lang="fr-BE" sz="2000" b="1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D533779-6714-5714-FBB8-56530F152DB4}"/>
              </a:ext>
            </a:extLst>
          </p:cNvPr>
          <p:cNvGrpSpPr/>
          <p:nvPr/>
        </p:nvGrpSpPr>
        <p:grpSpPr>
          <a:xfrm>
            <a:off x="3351710" y="1226756"/>
            <a:ext cx="4127250" cy="515819"/>
            <a:chOff x="3370217" y="2214154"/>
            <a:chExt cx="5905418" cy="738052"/>
          </a:xfrm>
        </p:grpSpPr>
        <p:sp>
          <p:nvSpPr>
            <p:cNvPr id="4" name="N°1">
              <a:extLst>
                <a:ext uri="{FF2B5EF4-FFF2-40B4-BE49-F238E27FC236}">
                  <a16:creationId xmlns:a16="http://schemas.microsoft.com/office/drawing/2014/main" id="{6F7EF164-1439-5EEB-0EC6-C61F6FADB615}"/>
                </a:ext>
              </a:extLst>
            </p:cNvPr>
            <p:cNvSpPr/>
            <p:nvPr/>
          </p:nvSpPr>
          <p:spPr>
            <a:xfrm>
              <a:off x="3370217" y="2214154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811D45D-5A4E-E5BD-3FC4-75BEAF656EEE}"/>
                </a:ext>
              </a:extLst>
            </p:cNvPr>
            <p:cNvSpPr txBox="1"/>
            <p:nvPr/>
          </p:nvSpPr>
          <p:spPr>
            <a:xfrm>
              <a:off x="4233372" y="2411385"/>
              <a:ext cx="5042263" cy="39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POVZETEK PROJEKTA</a:t>
              </a:r>
              <a:endParaRPr lang="fr-FR" sz="12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B6A14C-E7A1-74C6-7DC8-9CC7A4B6F5A0}"/>
              </a:ext>
            </a:extLst>
          </p:cNvPr>
          <p:cNvGrpSpPr/>
          <p:nvPr/>
        </p:nvGrpSpPr>
        <p:grpSpPr>
          <a:xfrm>
            <a:off x="3363589" y="1915547"/>
            <a:ext cx="4127250" cy="515819"/>
            <a:chOff x="3370217" y="3167742"/>
            <a:chExt cx="5905418" cy="738052"/>
          </a:xfrm>
        </p:grpSpPr>
        <p:sp>
          <p:nvSpPr>
            <p:cNvPr id="7" name="N°1">
              <a:extLst>
                <a:ext uri="{FF2B5EF4-FFF2-40B4-BE49-F238E27FC236}">
                  <a16:creationId xmlns:a16="http://schemas.microsoft.com/office/drawing/2014/main" id="{6CF2A3F4-0674-E741-6271-26ACD2BEB8A6}"/>
                </a:ext>
              </a:extLst>
            </p:cNvPr>
            <p:cNvSpPr/>
            <p:nvPr/>
          </p:nvSpPr>
          <p:spPr>
            <a:xfrm>
              <a:off x="3370217" y="3167742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8B4F18F-3468-C6D1-F960-D37BF094D4E6}"/>
                </a:ext>
              </a:extLst>
            </p:cNvPr>
            <p:cNvSpPr txBox="1"/>
            <p:nvPr/>
          </p:nvSpPr>
          <p:spPr>
            <a:xfrm>
              <a:off x="4233372" y="3347949"/>
              <a:ext cx="5042263" cy="39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PARTNERS</a:t>
              </a:r>
              <a:r>
                <a:rPr lang="sl-SI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TVO</a:t>
              </a:r>
              <a:endParaRPr lang="fr-FR" sz="12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4996A8D-30C0-4DCB-63F4-EFC011CF00EE}"/>
              </a:ext>
            </a:extLst>
          </p:cNvPr>
          <p:cNvGrpSpPr/>
          <p:nvPr/>
        </p:nvGrpSpPr>
        <p:grpSpPr>
          <a:xfrm>
            <a:off x="3351710" y="2613263"/>
            <a:ext cx="4127250" cy="515819"/>
            <a:chOff x="3370217" y="4127155"/>
            <a:chExt cx="5905417" cy="738052"/>
          </a:xfrm>
        </p:grpSpPr>
        <p:sp>
          <p:nvSpPr>
            <p:cNvPr id="10" name="N°1">
              <a:extLst>
                <a:ext uri="{FF2B5EF4-FFF2-40B4-BE49-F238E27FC236}">
                  <a16:creationId xmlns:a16="http://schemas.microsoft.com/office/drawing/2014/main" id="{7DF09849-6909-9361-BDA9-34D52290AF04}"/>
                </a:ext>
              </a:extLst>
            </p:cNvPr>
            <p:cNvSpPr/>
            <p:nvPr/>
          </p:nvSpPr>
          <p:spPr>
            <a:xfrm>
              <a:off x="3370217" y="4127155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A08EAA1-CD3C-0C7C-2E74-6C78F8FE6E1C}"/>
                </a:ext>
              </a:extLst>
            </p:cNvPr>
            <p:cNvSpPr txBox="1"/>
            <p:nvPr/>
          </p:nvSpPr>
          <p:spPr>
            <a:xfrm>
              <a:off x="4233372" y="4290740"/>
              <a:ext cx="5042262" cy="39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>
                  <a:solidFill>
                    <a:srgbClr val="0C114D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OPIS PROJEKTA</a:t>
              </a:r>
              <a:endParaRPr lang="fr-FR" sz="1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EA48C02-3B8D-D826-FB72-2586E5F80EAA}"/>
              </a:ext>
            </a:extLst>
          </p:cNvPr>
          <p:cNvGrpSpPr/>
          <p:nvPr/>
        </p:nvGrpSpPr>
        <p:grpSpPr>
          <a:xfrm>
            <a:off x="3351710" y="3281245"/>
            <a:ext cx="4201091" cy="526627"/>
            <a:chOff x="3370217" y="5086568"/>
            <a:chExt cx="5887704" cy="738052"/>
          </a:xfrm>
        </p:grpSpPr>
        <p:sp>
          <p:nvSpPr>
            <p:cNvPr id="13" name="N°1">
              <a:extLst>
                <a:ext uri="{FF2B5EF4-FFF2-40B4-BE49-F238E27FC236}">
                  <a16:creationId xmlns:a16="http://schemas.microsoft.com/office/drawing/2014/main" id="{62AA9A2B-67CB-A557-A23A-32FA26620587}"/>
                </a:ext>
              </a:extLst>
            </p:cNvPr>
            <p:cNvSpPr/>
            <p:nvPr/>
          </p:nvSpPr>
          <p:spPr>
            <a:xfrm>
              <a:off x="3370217" y="5086568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669937D-2248-689D-D567-E99EB12D88C6}"/>
                </a:ext>
              </a:extLst>
            </p:cNvPr>
            <p:cNvSpPr txBox="1"/>
            <p:nvPr/>
          </p:nvSpPr>
          <p:spPr>
            <a:xfrm>
              <a:off x="4215657" y="5239446"/>
              <a:ext cx="5042264" cy="38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DELOVNI NAČRT</a:t>
              </a:r>
              <a:endParaRPr lang="fr-FR" sz="12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e 5">
            <a:extLst>
              <a:ext uri="{FF2B5EF4-FFF2-40B4-BE49-F238E27FC236}">
                <a16:creationId xmlns:a16="http://schemas.microsoft.com/office/drawing/2014/main" id="{53715055-CDFF-66EE-21FA-D37AACD34B2B}"/>
              </a:ext>
            </a:extLst>
          </p:cNvPr>
          <p:cNvGrpSpPr/>
          <p:nvPr/>
        </p:nvGrpSpPr>
        <p:grpSpPr>
          <a:xfrm>
            <a:off x="3363591" y="3959114"/>
            <a:ext cx="4201091" cy="526627"/>
            <a:chOff x="3370217" y="3167742"/>
            <a:chExt cx="5887704" cy="738052"/>
          </a:xfrm>
        </p:grpSpPr>
        <p:sp>
          <p:nvSpPr>
            <p:cNvPr id="16" name="N°1">
              <a:extLst>
                <a:ext uri="{FF2B5EF4-FFF2-40B4-BE49-F238E27FC236}">
                  <a16:creationId xmlns:a16="http://schemas.microsoft.com/office/drawing/2014/main" id="{4CEAAD73-809D-3C70-4419-6A0CD2C88E85}"/>
                </a:ext>
              </a:extLst>
            </p:cNvPr>
            <p:cNvSpPr/>
            <p:nvPr/>
          </p:nvSpPr>
          <p:spPr>
            <a:xfrm>
              <a:off x="3370217" y="3167742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17" name="ZoneTexte 7">
              <a:extLst>
                <a:ext uri="{FF2B5EF4-FFF2-40B4-BE49-F238E27FC236}">
                  <a16:creationId xmlns:a16="http://schemas.microsoft.com/office/drawing/2014/main" id="{A92F429E-7245-DD5A-D616-8EF6D07A65D2}"/>
                </a:ext>
              </a:extLst>
            </p:cNvPr>
            <p:cNvSpPr txBox="1"/>
            <p:nvPr/>
          </p:nvSpPr>
          <p:spPr>
            <a:xfrm>
              <a:off x="4215658" y="3348345"/>
              <a:ext cx="5042263" cy="38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FINANČNI NAČRT</a:t>
              </a:r>
              <a:endParaRPr lang="fr-FR" sz="12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e 8">
            <a:extLst>
              <a:ext uri="{FF2B5EF4-FFF2-40B4-BE49-F238E27FC236}">
                <a16:creationId xmlns:a16="http://schemas.microsoft.com/office/drawing/2014/main" id="{B8155C62-E71B-954C-E131-AFE1779559E5}"/>
              </a:ext>
            </a:extLst>
          </p:cNvPr>
          <p:cNvGrpSpPr/>
          <p:nvPr/>
        </p:nvGrpSpPr>
        <p:grpSpPr>
          <a:xfrm>
            <a:off x="3363591" y="4631269"/>
            <a:ext cx="4201090" cy="526627"/>
            <a:chOff x="3370217" y="4127155"/>
            <a:chExt cx="5887703" cy="738052"/>
          </a:xfrm>
        </p:grpSpPr>
        <p:sp>
          <p:nvSpPr>
            <p:cNvPr id="19" name="N°1">
              <a:extLst>
                <a:ext uri="{FF2B5EF4-FFF2-40B4-BE49-F238E27FC236}">
                  <a16:creationId xmlns:a16="http://schemas.microsoft.com/office/drawing/2014/main" id="{524D3AEC-FCB9-BC05-4C2E-46FFC75D3007}"/>
                </a:ext>
              </a:extLst>
            </p:cNvPr>
            <p:cNvSpPr/>
            <p:nvPr/>
          </p:nvSpPr>
          <p:spPr>
            <a:xfrm>
              <a:off x="3370217" y="4127155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</a:p>
          </p:txBody>
        </p:sp>
        <p:sp>
          <p:nvSpPr>
            <p:cNvPr id="20" name="ZoneTexte 10">
              <a:extLst>
                <a:ext uri="{FF2B5EF4-FFF2-40B4-BE49-F238E27FC236}">
                  <a16:creationId xmlns:a16="http://schemas.microsoft.com/office/drawing/2014/main" id="{DA13CB25-799F-6379-A318-5C72B9936998}"/>
                </a:ext>
              </a:extLst>
            </p:cNvPr>
            <p:cNvSpPr txBox="1"/>
            <p:nvPr/>
          </p:nvSpPr>
          <p:spPr>
            <a:xfrm>
              <a:off x="4215657" y="4317908"/>
              <a:ext cx="5042263" cy="38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VIRI SOFINANCIRANJA</a:t>
              </a:r>
              <a:endParaRPr lang="fr-FR" sz="12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e 8">
            <a:extLst>
              <a:ext uri="{FF2B5EF4-FFF2-40B4-BE49-F238E27FC236}">
                <a16:creationId xmlns:a16="http://schemas.microsoft.com/office/drawing/2014/main" id="{786D15C4-1047-D1A7-ACD9-F3C36E45EAB6}"/>
              </a:ext>
            </a:extLst>
          </p:cNvPr>
          <p:cNvGrpSpPr/>
          <p:nvPr/>
        </p:nvGrpSpPr>
        <p:grpSpPr>
          <a:xfrm>
            <a:off x="3363590" y="5293122"/>
            <a:ext cx="4201091" cy="526627"/>
            <a:chOff x="3370217" y="4127155"/>
            <a:chExt cx="5887704" cy="738052"/>
          </a:xfrm>
        </p:grpSpPr>
        <p:sp>
          <p:nvSpPr>
            <p:cNvPr id="25" name="N°1">
              <a:extLst>
                <a:ext uri="{FF2B5EF4-FFF2-40B4-BE49-F238E27FC236}">
                  <a16:creationId xmlns:a16="http://schemas.microsoft.com/office/drawing/2014/main" id="{3B556C05-997D-E93E-C46F-509367FEB98D}"/>
                </a:ext>
              </a:extLst>
            </p:cNvPr>
            <p:cNvSpPr/>
            <p:nvPr/>
          </p:nvSpPr>
          <p:spPr>
            <a:xfrm>
              <a:off x="3370217" y="4127155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</a:p>
          </p:txBody>
        </p:sp>
        <p:sp>
          <p:nvSpPr>
            <p:cNvPr id="26" name="ZoneTexte 10">
              <a:extLst>
                <a:ext uri="{FF2B5EF4-FFF2-40B4-BE49-F238E27FC236}">
                  <a16:creationId xmlns:a16="http://schemas.microsoft.com/office/drawing/2014/main" id="{C36D439C-14F9-0B4A-BB63-4B379ED5C752}"/>
                </a:ext>
              </a:extLst>
            </p:cNvPr>
            <p:cNvSpPr txBox="1"/>
            <p:nvPr/>
          </p:nvSpPr>
          <p:spPr>
            <a:xfrm>
              <a:off x="4215658" y="4247966"/>
              <a:ext cx="5042263" cy="38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UPRAVLJANJE TVEGANJ</a:t>
              </a:r>
              <a:endParaRPr lang="fr-FR" sz="12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8" name="Slika 27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F7A429C7-12A6-2EF2-0D4A-AD7F255ED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617" y="594031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4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">
            <a:extLst>
              <a:ext uri="{FF2B5EF4-FFF2-40B4-BE49-F238E27FC236}">
                <a16:creationId xmlns:a16="http://schemas.microsoft.com/office/drawing/2014/main" id="{23B276B1-BC68-47A8-6831-EB01EF68AB14}"/>
              </a:ext>
            </a:extLst>
          </p:cNvPr>
          <p:cNvSpPr txBox="1"/>
          <p:nvPr/>
        </p:nvSpPr>
        <p:spPr>
          <a:xfrm>
            <a:off x="564662" y="3044279"/>
            <a:ext cx="4543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Postopek izbire</a:t>
            </a:r>
            <a:endParaRPr lang="en-GB" sz="4400" b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61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858E8D2-9FDE-926B-3099-6C0A4EDA8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018638"/>
              </p:ext>
            </p:extLst>
          </p:nvPr>
        </p:nvGraphicFramePr>
        <p:xfrm>
          <a:off x="838200" y="1591415"/>
          <a:ext cx="10515599" cy="4809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ADBE662-7B61-8981-E103-97FA8D26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buntu" panose="020B0504030602030204" pitchFamily="34" charset="0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A79071E5-A318-88C1-4803-4663695D7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>
              <a:latin typeface="Ubuntu" panose="020B0504030602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77E8FD-76B7-4224-8928-7A1DF0AE321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184014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28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sl-SI" sz="28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koraki izbirnega postopka</a:t>
            </a:r>
            <a:endParaRPr lang="en-GB" sz="2800" b="1">
              <a:solidFill>
                <a:schemeClr val="accent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Slika 2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EC0D2499-4ADB-1043-7E73-75BDD85FE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9" y="68048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6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B462-F82A-4FF6-EFB6-C2F12C1A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B263C-2D40-044A-015B-71DA4C61F5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1561" y="554038"/>
            <a:ext cx="9303798" cy="636588"/>
          </a:xfrm>
          <a:prstGeom prst="rect">
            <a:avLst/>
          </a:prstGeom>
        </p:spPr>
        <p:txBody>
          <a:bodyPr/>
          <a:lstStyle/>
          <a:p>
            <a:r>
              <a:rPr lang="sl-SI" sz="2800" b="1" noProof="0">
                <a:solidFill>
                  <a:schemeClr val="accent2"/>
                </a:solidFill>
                <a:latin typeface="Ubuntu" panose="020B0504030602030204" pitchFamily="34" charset="0"/>
              </a:rPr>
              <a:t>Ocena kakovosti</a:t>
            </a:r>
            <a:endParaRPr lang="en-GB" sz="2800" b="1" noProof="0">
              <a:solidFill>
                <a:schemeClr val="accent2"/>
              </a:solidFill>
              <a:latin typeface="Ubuntu" panose="020B05040306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08CC83-C7A3-27D8-6355-6E0DB53E688A}"/>
              </a:ext>
            </a:extLst>
          </p:cNvPr>
          <p:cNvSpPr txBox="1"/>
          <p:nvPr/>
        </p:nvSpPr>
        <p:spPr>
          <a:xfrm>
            <a:off x="2281561" y="2320320"/>
            <a:ext cx="9481976" cy="2600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 b="1" noProof="0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RELEVANTNOST IN INOVATIVNOST PROJEKTA – 40 %</a:t>
            </a:r>
            <a:endParaRPr lang="en-GB" sz="1600" b="1" noProof="0">
              <a:solidFill>
                <a:srgbClr val="0C114D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algn="just">
              <a:spcBef>
                <a:spcPts val="600"/>
              </a:spcBef>
              <a:defRPr/>
            </a:pPr>
            <a:endParaRPr lang="en-GB" sz="1600" noProof="0">
              <a:solidFill>
                <a:srgbClr val="0C114D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marL="342900" indent="-342900" algn="just"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PRISTOP, KI GA VODI MESTO, IN KAKOVOST PARTNERSTVA – 20 %</a:t>
            </a:r>
            <a:endParaRPr lang="sl-SI" sz="1600" b="1">
              <a:solidFill>
                <a:srgbClr val="0C114D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algn="just">
              <a:spcBef>
                <a:spcPts val="600"/>
              </a:spcBef>
              <a:defRPr/>
            </a:pPr>
            <a:endParaRPr lang="en-GB" sz="1600" noProof="0">
              <a:solidFill>
                <a:srgbClr val="0C114D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marL="342900" indent="-342900" algn="just"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 b="1">
                <a:solidFill>
                  <a:srgbClr val="0C114D"/>
                </a:solidFill>
                <a:latin typeface="Ubuntu" panose="020B0504030602030204" pitchFamily="34" charset="0"/>
              </a:rPr>
              <a:t>INTERVENCIJSKA LOGIKA, VZDRŽNOST IN RAZŠIRLJIVOST – 20 %</a:t>
            </a:r>
          </a:p>
          <a:p>
            <a:pPr algn="just">
              <a:spcBef>
                <a:spcPts val="600"/>
              </a:spcBef>
              <a:defRPr/>
            </a:pPr>
            <a:endParaRPr lang="en-GB" sz="1600" noProof="0">
              <a:solidFill>
                <a:srgbClr val="0C114D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marL="342900" indent="-342900" algn="just"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 b="1" noProof="0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DELOVNI NAČRT IN SOUSTVARJANJE </a:t>
            </a:r>
            <a:r>
              <a:rPr lang="en-GB" sz="1600" b="1" noProof="0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– 20%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97584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E2C-2E95-57C7-FEF6-4B4CC04D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6FDE5-CC83-0F31-AC3A-8EC1171AA9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1291" y="579438"/>
            <a:ext cx="9304337" cy="1184275"/>
          </a:xfrm>
          <a:prstGeom prst="rect">
            <a:avLst/>
          </a:prstGeom>
        </p:spPr>
        <p:txBody>
          <a:bodyPr/>
          <a:lstStyle/>
          <a:p>
            <a:r>
              <a:rPr lang="sl-SI" sz="2800" b="1">
                <a:solidFill>
                  <a:schemeClr val="accent2"/>
                </a:solidFill>
                <a:latin typeface="Ubuntu" panose="020B0504030602030204" pitchFamily="34" charset="0"/>
              </a:rPr>
              <a:t>Operativna presoja</a:t>
            </a:r>
            <a:endParaRPr lang="en-GB" sz="2800" b="1">
              <a:solidFill>
                <a:schemeClr val="accent2"/>
              </a:solidFill>
              <a:latin typeface="Ubuntu" panose="020B05040306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9D6278-5FBF-F246-915E-1C4BE28CAF41}"/>
              </a:ext>
            </a:extLst>
          </p:cNvPr>
          <p:cNvSpPr txBox="1"/>
          <p:nvPr/>
        </p:nvSpPr>
        <p:spPr>
          <a:xfrm>
            <a:off x="2192472" y="1268760"/>
            <a:ext cx="9481976" cy="4411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1. V kolikšni meri je </a:t>
            </a:r>
            <a:r>
              <a:rPr lang="sl-SI" sz="1600" err="1">
                <a:solidFill>
                  <a:srgbClr val="0C114D"/>
                </a:solidFill>
                <a:latin typeface="Ubuntu" panose="020B0504030602030204" pitchFamily="34" charset="0"/>
              </a:rPr>
              <a:t>časovnica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 realistična, ustrezno zaporedno strukturirana in vključuje rezerve za nepredvidene okoliščine? Kako dobro projekt izkazuje tehnično in operativno pripravljenost ter zmožnost izvedbe v dveh letih?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2. Kako ustrezne in jasno opredeljene so predlagane upravljavske strukture, postopki in ureditve (vključno s tistimi, ki so povezani z naložbami) za zagotavljanje učinkovite izvedbe projekta?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3. Kako dobro projekt opredeljuje relevantna tveganja (vključno s tistimi, ki so povezana z naložbami)? Kako verodostojni in sorazmerni so predlagani omilitveni ukrepi?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4. Kako razumen, dobro utemeljen in s predvidenimi dejavnostmi usklajen je proračun? Ali obstajajo kakršni koli znaki neupravičenih stroškov ali tveganj v zvezi z državno pomočjo?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 5. Ali so tehnične, pravne in upravne zahteve za naložbo(-e) jasno opredeljene in dovolj podrobno opisane? </a:t>
            </a:r>
            <a:endParaRPr kumimoji="0" lang="fr-BE" sz="1600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  <a:ea typeface="Tahoma"/>
              <a:cs typeface="Tahoma"/>
            </a:endParaRPr>
          </a:p>
        </p:txBody>
      </p:sp>
      <p:pic>
        <p:nvPicPr>
          <p:cNvPr id="5" name="Slika 4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669B2D29-0104-77D3-9E9F-1059E12A0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9" y="68048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">
            <a:extLst>
              <a:ext uri="{FF2B5EF4-FFF2-40B4-BE49-F238E27FC236}">
                <a16:creationId xmlns:a16="http://schemas.microsoft.com/office/drawing/2014/main" id="{23B276B1-BC68-47A8-6831-EB01EF68AB14}"/>
              </a:ext>
            </a:extLst>
          </p:cNvPr>
          <p:cNvSpPr txBox="1"/>
          <p:nvPr/>
        </p:nvSpPr>
        <p:spPr>
          <a:xfrm>
            <a:off x="1109999" y="2367171"/>
            <a:ext cx="32239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Oblike</a:t>
            </a:r>
          </a:p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pomoči</a:t>
            </a:r>
          </a:p>
          <a:p>
            <a:pPr algn="ctr"/>
            <a:r>
              <a:rPr lang="sl-SI" sz="4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 podpore</a:t>
            </a:r>
            <a:endParaRPr lang="en-GB" sz="4400" b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7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>
            <a:extLst>
              <a:ext uri="{FF2B5EF4-FFF2-40B4-BE49-F238E27FC236}">
                <a16:creationId xmlns:a16="http://schemas.microsoft.com/office/drawing/2014/main" id="{DBC8FC4E-40A8-38C0-0330-DB3D57C0BA5E}"/>
              </a:ext>
            </a:extLst>
          </p:cNvPr>
          <p:cNvSpPr txBox="1"/>
          <p:nvPr/>
        </p:nvSpPr>
        <p:spPr>
          <a:xfrm>
            <a:off x="3800475" y="322957"/>
            <a:ext cx="66725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l-SI" sz="2800" b="1">
                <a:solidFill>
                  <a:schemeClr val="accent2"/>
                </a:solidFill>
                <a:latin typeface="Ubuntu" panose="020B0504030602030204" pitchFamily="34" charset="0"/>
              </a:rPr>
              <a:t>Podpora </a:t>
            </a:r>
            <a:r>
              <a:rPr lang="sl-SI" sz="2800" b="1">
                <a:solidFill>
                  <a:srgbClr val="0C114D"/>
                </a:solidFill>
                <a:latin typeface="Ubuntu" panose="020B0504030602030204" pitchFamily="34" charset="0"/>
              </a:rPr>
              <a:t>za prijavitelje</a:t>
            </a:r>
            <a:endParaRPr lang="en-GB" sz="2800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C4F0C-930C-8B71-1061-7F8C0F022D18}"/>
              </a:ext>
            </a:extLst>
          </p:cNvPr>
          <p:cNvSpPr txBox="1"/>
          <p:nvPr/>
        </p:nvSpPr>
        <p:spPr>
          <a:xfrm>
            <a:off x="3810100" y="1586607"/>
            <a:ext cx="83915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700" b="1">
                <a:solidFill>
                  <a:srgbClr val="0C114D"/>
                </a:solidFill>
                <a:latin typeface="Ubuntu" panose="020B0504030602030204" pitchFamily="34" charset="0"/>
              </a:rPr>
              <a:t>Spletne tematske delavnice / </a:t>
            </a:r>
            <a:r>
              <a:rPr lang="en-GB" sz="1700" b="1">
                <a:solidFill>
                  <a:srgbClr val="0C114D"/>
                </a:solidFill>
                <a:latin typeface="Ubuntu" panose="020B0504030602030204" pitchFamily="34" charset="0"/>
              </a:rPr>
              <a:t>10.30 – 12.00 CEST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l-SI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12. 3. 2026 – Oblikovanje trdne intervencijske logike</a:t>
            </a:r>
            <a:endParaRPr lang="en-GB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C114D"/>
                </a:solidFill>
                <a:latin typeface="Ubuntu" panose="020B0504030602030204" pitchFamily="34" charset="0"/>
              </a:rPr>
              <a:t>19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. 3. 2026 – Od ideje do razvoja – priprava delovnega načrta</a:t>
            </a:r>
            <a:endParaRPr lang="en-GB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C114D"/>
                </a:solidFill>
                <a:latin typeface="Ubuntu" panose="020B0504030602030204" pitchFamily="34" charset="0"/>
              </a:rPr>
              <a:t>2</a:t>
            </a: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6. 3. 2026 – Ustrezna finančna zasnova</a:t>
            </a:r>
          </a:p>
          <a:p>
            <a:pPr lvl="1"/>
            <a:r>
              <a:rPr lang="en-GB">
                <a:solidFill>
                  <a:srgbClr val="0C114D"/>
                </a:solidFill>
                <a:latin typeface="Ubuntu" panose="020B0504030602030204" pitchFamily="34" charset="0"/>
              </a:rPr>
              <a:t> </a:t>
            </a:r>
          </a:p>
          <a:p>
            <a:r>
              <a:rPr lang="sl-SI" sz="1700" b="1">
                <a:solidFill>
                  <a:srgbClr val="0C114D"/>
                </a:solidFill>
                <a:latin typeface="Ubuntu" panose="020B0504030602030204" pitchFamily="34" charset="0"/>
              </a:rPr>
              <a:t>Spletna posvetovanja z EUI za vaša morebitna vprašanja / </a:t>
            </a:r>
            <a:r>
              <a:rPr lang="en-GB" sz="1700" b="1">
                <a:solidFill>
                  <a:srgbClr val="0C114D"/>
                </a:solidFill>
                <a:latin typeface="Ubuntu" panose="020B0504030602030204" pitchFamily="34" charset="0"/>
              </a:rPr>
              <a:t>10.00 – 11.00 CEST </a:t>
            </a:r>
          </a:p>
          <a:p>
            <a:endParaRPr lang="en-GB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9. 4. 2026</a:t>
            </a:r>
            <a:endParaRPr lang="en-GB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23. 4. 2026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7. 5. 2026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21. 5. 2026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0C114D"/>
                </a:solidFill>
                <a:latin typeface="Ubuntu" panose="020B0504030602030204" pitchFamily="34" charset="0"/>
              </a:rPr>
              <a:t>4. 6. 2026</a:t>
            </a:r>
          </a:p>
          <a:p>
            <a:endParaRPr lang="en-GB" sz="1600">
              <a:solidFill>
                <a:srgbClr val="0C114D"/>
              </a:solidFill>
              <a:latin typeface="Ubuntu" panose="020B0504030602030204" pitchFamily="34" charset="0"/>
            </a:endParaRPr>
          </a:p>
          <a:p>
            <a:r>
              <a:rPr lang="sl-SI" b="1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Individualne spletne konzultacije</a:t>
            </a:r>
            <a:endParaRPr lang="en-GB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AE31B-5C9B-1D94-7536-88A43255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17" r="42811"/>
          <a:stretch>
            <a:fillRect/>
          </a:stretch>
        </p:blipFill>
        <p:spPr>
          <a:xfrm>
            <a:off x="0" y="0"/>
            <a:ext cx="36419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18D984-754C-D1CA-79BE-3BA3A1524D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48974" y="5464592"/>
            <a:ext cx="1276451" cy="1326837"/>
          </a:xfrm>
          <a:prstGeom prst="rect">
            <a:avLst/>
          </a:prstGeom>
        </p:spPr>
      </p:pic>
      <p:pic>
        <p:nvPicPr>
          <p:cNvPr id="4" name="Slika 3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529D39CD-9633-E739-41C5-411E1FCB8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67" y="6076357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0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A1D4E-3375-C152-21DF-89AC4B905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019E18-F851-F8E5-89F3-90CC07BFC16C}"/>
              </a:ext>
            </a:extLst>
          </p:cNvPr>
          <p:cNvSpPr txBox="1"/>
          <p:nvPr/>
        </p:nvSpPr>
        <p:spPr>
          <a:xfrm>
            <a:off x="4678326" y="3018727"/>
            <a:ext cx="305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Vprašanja</a:t>
            </a:r>
            <a:r>
              <a:rPr lang="en-GB" sz="40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fr-FR" sz="4000" b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77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C55324-22C2-7282-3188-BCDB98EE064F}"/>
              </a:ext>
            </a:extLst>
          </p:cNvPr>
          <p:cNvSpPr txBox="1"/>
          <p:nvPr/>
        </p:nvSpPr>
        <p:spPr>
          <a:xfrm>
            <a:off x="3159663" y="2685131"/>
            <a:ext cx="58726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>
                <a:solidFill>
                  <a:schemeClr val="bg1"/>
                </a:solidFill>
                <a:latin typeface="Ubuntu" panose="020B0504030602030204" pitchFamily="34" charset="0"/>
              </a:rPr>
              <a:t>Inovativni projekti iz prve roke </a:t>
            </a:r>
          </a:p>
          <a:p>
            <a:pPr algn="ctr"/>
            <a:endParaRPr lang="sl-SI" sz="2000" b="1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r>
              <a:rPr lang="sl-SI" sz="1600" b="1">
                <a:solidFill>
                  <a:schemeClr val="bg1"/>
                </a:solidFill>
                <a:latin typeface="Ubuntu" panose="020B0504030602030204" pitchFamily="34" charset="0"/>
              </a:rPr>
              <a:t>Tanja Tamše in Monika Tominšek</a:t>
            </a:r>
          </a:p>
          <a:p>
            <a:pPr algn="ctr"/>
            <a:r>
              <a:rPr lang="sl-SI" sz="1400" b="1">
                <a:solidFill>
                  <a:schemeClr val="bg1"/>
                </a:solidFill>
                <a:latin typeface="Ubuntu" panose="020B0504030602030204" pitchFamily="34" charset="0"/>
              </a:rPr>
              <a:t>Mestna občina Celje</a:t>
            </a:r>
            <a:endParaRPr lang="en-GB" sz="14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CCEED7B3-E6BD-C8B3-FE1C-BC4673DD44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1290" y="4213781"/>
            <a:ext cx="969420" cy="9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7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9DF898-03B3-6D18-DA71-8FD74F6F5A50}"/>
              </a:ext>
            </a:extLst>
          </p:cNvPr>
          <p:cNvSpPr txBox="1"/>
          <p:nvPr/>
        </p:nvSpPr>
        <p:spPr>
          <a:xfrm>
            <a:off x="1679075" y="1254296"/>
            <a:ext cx="78445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Blip>
                <a:blip r:embed="rId3"/>
              </a:buBlip>
            </a:pPr>
            <a:r>
              <a:rPr lang="pt-PT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Evropska pobuda za mesta (EUI) je </a:t>
            </a:r>
            <a:r>
              <a:rPr lang="pt-PT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 Evropske unije</a:t>
            </a:r>
            <a:r>
              <a:rPr lang="pt-PT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 ga upravlja Generalni direktorat Evropske komisije za regionalno in mestno politiko (D</a:t>
            </a:r>
            <a:r>
              <a:rPr lang="sl-SI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pt-PT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REGIO).</a:t>
            </a:r>
            <a:endParaRPr lang="sl-SI" sz="22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2400"/>
              </a:spcAft>
              <a:buBlip>
                <a:blip r:embed="rId3"/>
              </a:buBlip>
            </a:pPr>
            <a:r>
              <a:rPr lang="sl-SI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Sekretariat EUI ima </a:t>
            </a:r>
            <a:r>
              <a:rPr lang="sl-SI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sedež v </a:t>
            </a:r>
            <a:r>
              <a:rPr lang="sl-SI" sz="2200" b="1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Lillu</a:t>
            </a:r>
            <a:r>
              <a:rPr lang="sl-SI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Franciji, organ upravljanja je </a:t>
            </a:r>
            <a:r>
              <a:rPr lang="sl-SI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regija </a:t>
            </a:r>
            <a:r>
              <a:rPr lang="sl-SI" sz="2200" b="1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Hauts</a:t>
            </a:r>
            <a:r>
              <a:rPr lang="sl-SI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-de-France</a:t>
            </a:r>
          </a:p>
          <a:p>
            <a:pPr marL="285750" indent="-285750">
              <a:spcAft>
                <a:spcPts val="2400"/>
              </a:spcAft>
              <a:buBlip>
                <a:blip r:embed="rId3"/>
              </a:buBlip>
            </a:pPr>
            <a:r>
              <a:rPr lang="pt-PT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Skupni proračun EUI iz Evropskega sklada za regionalni razvoj (ESRR) za programsko obdobje 2021</a:t>
            </a:r>
            <a:r>
              <a:rPr lang="sl-SI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pt-PT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2027 znaša </a:t>
            </a:r>
            <a:r>
              <a:rPr lang="pt-PT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milijonov EUR</a:t>
            </a:r>
            <a:r>
              <a:rPr lang="pt-PT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l-SI" sz="22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2400"/>
              </a:spcAft>
              <a:buBlip>
                <a:blip r:embed="rId3"/>
              </a:buBlip>
            </a:pPr>
            <a:r>
              <a:rPr lang="sl-SI" sz="2200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IPoP</a:t>
            </a:r>
            <a:r>
              <a:rPr lang="sl-SI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Inštitut za politike prostora opravlja naloge </a:t>
            </a:r>
            <a:r>
              <a:rPr lang="sl-SI" sz="22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Urbane kontaktne točke za Slovenijo</a:t>
            </a:r>
            <a:r>
              <a:rPr lang="sl-SI" sz="22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200" i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(Urban </a:t>
            </a:r>
            <a:r>
              <a:rPr lang="sl-SI" sz="2200" i="1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r>
              <a:rPr lang="sl-SI" sz="2200" i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200" i="1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</a:t>
            </a:r>
            <a:r>
              <a:rPr lang="sl-SI" sz="2200" i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UCP)</a:t>
            </a:r>
          </a:p>
        </p:txBody>
      </p:sp>
      <p:pic>
        <p:nvPicPr>
          <p:cNvPr id="3" name="Slika 2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E817FA15-E6AB-AF54-2F05-465057284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00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AB6A14C-E7A1-74C6-7DC8-9CC7A4B6F5A0}"/>
              </a:ext>
            </a:extLst>
          </p:cNvPr>
          <p:cNvGrpSpPr/>
          <p:nvPr/>
        </p:nvGrpSpPr>
        <p:grpSpPr>
          <a:xfrm>
            <a:off x="3359072" y="2279040"/>
            <a:ext cx="7009200" cy="738052"/>
            <a:chOff x="3370217" y="3167742"/>
            <a:chExt cx="5867922" cy="738052"/>
          </a:xfrm>
        </p:grpSpPr>
        <p:sp>
          <p:nvSpPr>
            <p:cNvPr id="7" name="N°1">
              <a:extLst>
                <a:ext uri="{FF2B5EF4-FFF2-40B4-BE49-F238E27FC236}">
                  <a16:creationId xmlns:a16="http://schemas.microsoft.com/office/drawing/2014/main" id="{6CF2A3F4-0674-E741-6271-26ACD2BEB8A6}"/>
                </a:ext>
              </a:extLst>
            </p:cNvPr>
            <p:cNvSpPr/>
            <p:nvPr/>
          </p:nvSpPr>
          <p:spPr>
            <a:xfrm>
              <a:off x="3370217" y="3167742"/>
              <a:ext cx="617879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fr-FR" sz="2400" b="1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8B4F18F-3468-C6D1-F960-D37BF094D4E6}"/>
                </a:ext>
              </a:extLst>
            </p:cNvPr>
            <p:cNvSpPr txBox="1"/>
            <p:nvPr/>
          </p:nvSpPr>
          <p:spPr>
            <a:xfrm>
              <a:off x="4195876" y="3305935"/>
              <a:ext cx="5042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Krepitev zmogljivosti</a:t>
              </a:r>
              <a:endParaRPr lang="sl-SI" sz="24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4996A8D-30C0-4DCB-63F4-EFC011CF00EE}"/>
              </a:ext>
            </a:extLst>
          </p:cNvPr>
          <p:cNvGrpSpPr/>
          <p:nvPr/>
        </p:nvGrpSpPr>
        <p:grpSpPr>
          <a:xfrm>
            <a:off x="3351764" y="939944"/>
            <a:ext cx="8429010" cy="738052"/>
            <a:chOff x="3370217" y="4127155"/>
            <a:chExt cx="8429010" cy="738052"/>
          </a:xfrm>
        </p:grpSpPr>
        <p:sp>
          <p:nvSpPr>
            <p:cNvPr id="10" name="N°1">
              <a:extLst>
                <a:ext uri="{FF2B5EF4-FFF2-40B4-BE49-F238E27FC236}">
                  <a16:creationId xmlns:a16="http://schemas.microsoft.com/office/drawing/2014/main" id="{7DF09849-6909-9361-BDA9-34D52290AF04}"/>
                </a:ext>
              </a:extLst>
            </p:cNvPr>
            <p:cNvSpPr/>
            <p:nvPr/>
          </p:nvSpPr>
          <p:spPr>
            <a:xfrm>
              <a:off x="3370217" y="4127155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fr-FR" sz="1600" b="1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A08EAA1-CD3C-0C7C-2E74-6C78F8FE6E1C}"/>
                </a:ext>
              </a:extLst>
            </p:cNvPr>
            <p:cNvSpPr txBox="1"/>
            <p:nvPr/>
          </p:nvSpPr>
          <p:spPr>
            <a:xfrm>
              <a:off x="4361282" y="4265348"/>
              <a:ext cx="7437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b="1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Inovativni projekti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EA48C02-3B8D-D826-FB72-2586E5F80EAA}"/>
              </a:ext>
            </a:extLst>
          </p:cNvPr>
          <p:cNvGrpSpPr/>
          <p:nvPr/>
        </p:nvGrpSpPr>
        <p:grpSpPr>
          <a:xfrm>
            <a:off x="3359074" y="3618137"/>
            <a:ext cx="8429010" cy="738052"/>
            <a:chOff x="3370218" y="5505719"/>
            <a:chExt cx="8429010" cy="738052"/>
          </a:xfrm>
        </p:grpSpPr>
        <p:sp>
          <p:nvSpPr>
            <p:cNvPr id="13" name="N°1">
              <a:extLst>
                <a:ext uri="{FF2B5EF4-FFF2-40B4-BE49-F238E27FC236}">
                  <a16:creationId xmlns:a16="http://schemas.microsoft.com/office/drawing/2014/main" id="{62AA9A2B-67CB-A557-A23A-32FA26620587}"/>
                </a:ext>
              </a:extLst>
            </p:cNvPr>
            <p:cNvSpPr/>
            <p:nvPr/>
          </p:nvSpPr>
          <p:spPr>
            <a:xfrm>
              <a:off x="3370218" y="5505719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fr-FR" sz="2400" b="1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669937D-2248-689D-D567-E99EB12D88C6}"/>
                </a:ext>
              </a:extLst>
            </p:cNvPr>
            <p:cNvSpPr txBox="1"/>
            <p:nvPr/>
          </p:nvSpPr>
          <p:spPr>
            <a:xfrm>
              <a:off x="4356464" y="5584361"/>
              <a:ext cx="7442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b="1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Urbana agenda za EU</a:t>
              </a:r>
              <a:endParaRPr lang="sl-SI" sz="240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e 11">
            <a:extLst>
              <a:ext uri="{FF2B5EF4-FFF2-40B4-BE49-F238E27FC236}">
                <a16:creationId xmlns:a16="http://schemas.microsoft.com/office/drawing/2014/main" id="{380C5B63-17D9-87A2-1EA9-24CEC89AC238}"/>
              </a:ext>
            </a:extLst>
          </p:cNvPr>
          <p:cNvGrpSpPr/>
          <p:nvPr/>
        </p:nvGrpSpPr>
        <p:grpSpPr>
          <a:xfrm>
            <a:off x="3351764" y="4940682"/>
            <a:ext cx="7693761" cy="738052"/>
            <a:chOff x="3370217" y="5553579"/>
            <a:chExt cx="7693761" cy="738052"/>
          </a:xfrm>
        </p:grpSpPr>
        <p:sp>
          <p:nvSpPr>
            <p:cNvPr id="16" name="N°1">
              <a:extLst>
                <a:ext uri="{FF2B5EF4-FFF2-40B4-BE49-F238E27FC236}">
                  <a16:creationId xmlns:a16="http://schemas.microsoft.com/office/drawing/2014/main" id="{13382452-583C-2CCF-22A9-FF60AFD1C4A5}"/>
                </a:ext>
              </a:extLst>
            </p:cNvPr>
            <p:cNvSpPr/>
            <p:nvPr/>
          </p:nvSpPr>
          <p:spPr>
            <a:xfrm>
              <a:off x="3370217" y="5553579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fr-FR" sz="2400" b="1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ZoneTexte 13">
              <a:extLst>
                <a:ext uri="{FF2B5EF4-FFF2-40B4-BE49-F238E27FC236}">
                  <a16:creationId xmlns:a16="http://schemas.microsoft.com/office/drawing/2014/main" id="{AE9ED4E2-5CF7-5968-DA47-60C7747E21E8}"/>
                </a:ext>
              </a:extLst>
            </p:cNvPr>
            <p:cNvSpPr txBox="1"/>
            <p:nvPr/>
          </p:nvSpPr>
          <p:spPr>
            <a:xfrm>
              <a:off x="4361282" y="5691772"/>
              <a:ext cx="670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b="1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Znanje in komuniciranje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289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6B0CE2-A6F5-C551-2A21-071E30D2D3F7}"/>
              </a:ext>
            </a:extLst>
          </p:cNvPr>
          <p:cNvSpPr txBox="1">
            <a:spLocks/>
          </p:cNvSpPr>
          <p:nvPr/>
        </p:nvSpPr>
        <p:spPr>
          <a:xfrm>
            <a:off x="2238375" y="508001"/>
            <a:ext cx="8429625" cy="74929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600" b="1" i="0" u="none" strike="noStrike" kern="1200" cap="none" spc="0" normalizeH="0" baseline="0" noProof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Ubuntu" panose="020B0504030602030204" pitchFamily="34" charset="0"/>
              </a:rPr>
              <a:t>Krepitev zmogljivosti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Ubuntu" panose="020B0504030602030204" pitchFamily="34" charset="0"/>
            </a:endParaRPr>
          </a:p>
        </p:txBody>
      </p:sp>
      <p:pic>
        <p:nvPicPr>
          <p:cNvPr id="3" name="Picture 2" descr="A picture containing text, graphics, graphic design, cartoon&#10;&#10;Description automatically generated">
            <a:extLst>
              <a:ext uri="{FF2B5EF4-FFF2-40B4-BE49-F238E27FC236}">
                <a16:creationId xmlns:a16="http://schemas.microsoft.com/office/drawing/2014/main" id="{D77C62CF-40D2-FFFC-1A92-3986C6F3FD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98" y="1724535"/>
            <a:ext cx="5987688" cy="4416129"/>
          </a:xfrm>
          <a:prstGeom prst="rect">
            <a:avLst/>
          </a:prstGeom>
        </p:spPr>
      </p:pic>
      <p:sp>
        <p:nvSpPr>
          <p:cNvPr id="2" name="Flowchart: Alternative Process 1">
            <a:extLst>
              <a:ext uri="{FF2B5EF4-FFF2-40B4-BE49-F238E27FC236}">
                <a16:creationId xmlns:a16="http://schemas.microsoft.com/office/drawing/2014/main" id="{F52BACCA-7D95-E7E6-6623-2E2AB99BEBCE}"/>
              </a:ext>
            </a:extLst>
          </p:cNvPr>
          <p:cNvSpPr/>
          <p:nvPr/>
        </p:nvSpPr>
        <p:spPr>
          <a:xfrm>
            <a:off x="8341743" y="1461654"/>
            <a:ext cx="3226280" cy="1371600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>
                <a:latin typeface="Ubuntu" panose="020B0504030602030204" pitchFamily="34" charset="0"/>
              </a:rPr>
              <a:t>Medsebojni pregled</a:t>
            </a:r>
          </a:p>
          <a:p>
            <a:pPr algn="ctr"/>
            <a:endParaRPr lang="sl-SI"/>
          </a:p>
          <a:p>
            <a:pPr algn="ctr"/>
            <a:r>
              <a:rPr lang="sl-SI">
                <a:latin typeface="Ubuntu" panose="020B0504030602030204" pitchFamily="34" charset="0"/>
              </a:rPr>
              <a:t>Aktualni razpis</a:t>
            </a:r>
            <a:r>
              <a:rPr lang="en-GB">
                <a:latin typeface="Ubuntu" panose="020B0504030602030204" pitchFamily="34" charset="0"/>
              </a:rPr>
              <a:t>: 1</a:t>
            </a:r>
            <a:r>
              <a:rPr lang="sl-SI">
                <a:latin typeface="Ubuntu" panose="020B0504030602030204" pitchFamily="34" charset="0"/>
              </a:rPr>
              <a:t>1. marec 2026</a:t>
            </a:r>
            <a:r>
              <a:rPr lang="en-GB">
                <a:latin typeface="Ubuntu" panose="020B0504030602030204" pitchFamily="34" charset="0"/>
              </a:rPr>
              <a:t> – </a:t>
            </a:r>
            <a:r>
              <a:rPr lang="sl-SI">
                <a:solidFill>
                  <a:srgbClr val="FF0000"/>
                </a:solidFill>
                <a:latin typeface="Ubuntu" panose="020B0504030602030204" pitchFamily="34" charset="0"/>
              </a:rPr>
              <a:t>22. april</a:t>
            </a:r>
            <a:r>
              <a:rPr lang="en-GB">
                <a:solidFill>
                  <a:srgbClr val="FF0000"/>
                </a:solidFill>
                <a:latin typeface="Ubuntu" panose="020B0504030602030204" pitchFamily="34" charset="0"/>
              </a:rPr>
              <a:t> 202</a:t>
            </a:r>
            <a:r>
              <a:rPr lang="sl-SI">
                <a:solidFill>
                  <a:srgbClr val="FF0000"/>
                </a:solidFill>
                <a:latin typeface="Ubuntu" panose="020B0504030602030204" pitchFamily="34" charset="0"/>
              </a:rPr>
              <a:t>6</a:t>
            </a:r>
            <a:endParaRPr lang="en-GB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6" name="Flowchart: Alternative Process 5">
            <a:extLst>
              <a:ext uri="{FF2B5EF4-FFF2-40B4-BE49-F238E27FC236}">
                <a16:creationId xmlns:a16="http://schemas.microsoft.com/office/drawing/2014/main" id="{E4169CFA-6CE8-DD64-4029-44FDBB805AF9}"/>
              </a:ext>
            </a:extLst>
          </p:cNvPr>
          <p:cNvSpPr/>
          <p:nvPr/>
        </p:nvSpPr>
        <p:spPr>
          <a:xfrm>
            <a:off x="508958" y="2833254"/>
            <a:ext cx="3506459" cy="1191492"/>
          </a:xfrm>
          <a:prstGeom prst="flowChartAlternateProcess">
            <a:avLst/>
          </a:prstGeom>
          <a:solidFill>
            <a:srgbClr val="009E87"/>
          </a:solidFill>
          <a:ln>
            <a:solidFill>
              <a:srgbClr val="009E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latin typeface="Ubuntu" panose="020B0504030602030204" pitchFamily="34" charset="0"/>
              </a:rPr>
              <a:t>Izmenjava</a:t>
            </a:r>
            <a:r>
              <a:rPr lang="en-US" b="1">
                <a:latin typeface="Ubuntu" panose="020B0504030602030204" pitchFamily="34" charset="0"/>
              </a:rPr>
              <a:t> </a:t>
            </a:r>
            <a:r>
              <a:rPr lang="en-US" b="1" err="1">
                <a:latin typeface="Ubuntu" panose="020B0504030602030204" pitchFamily="34" charset="0"/>
              </a:rPr>
              <a:t>mest</a:t>
            </a:r>
            <a:endParaRPr lang="sl-SI" b="1">
              <a:latin typeface="Ubuntu" panose="020B0504030602030204" pitchFamily="34" charset="0"/>
            </a:endParaRPr>
          </a:p>
          <a:p>
            <a:pPr algn="ctr"/>
            <a:r>
              <a:rPr lang="sl-SI">
                <a:latin typeface="Ubuntu" panose="020B0504030602030204" pitchFamily="34" charset="0"/>
              </a:rPr>
              <a:t>Stalni razpis</a:t>
            </a:r>
            <a:endParaRPr lang="en-GB">
              <a:latin typeface="Ubuntu" panose="020B0504030602030204" pitchFamily="34" charset="0"/>
            </a:endParaRPr>
          </a:p>
        </p:txBody>
      </p:sp>
      <p:sp>
        <p:nvSpPr>
          <p:cNvPr id="8" name="Flowchart: Alternative Process 7">
            <a:extLst>
              <a:ext uri="{FF2B5EF4-FFF2-40B4-BE49-F238E27FC236}">
                <a16:creationId xmlns:a16="http://schemas.microsoft.com/office/drawing/2014/main" id="{050E57FE-7342-BE71-A3F2-8A82E836B01E}"/>
              </a:ext>
            </a:extLst>
          </p:cNvPr>
          <p:cNvSpPr/>
          <p:nvPr/>
        </p:nvSpPr>
        <p:spPr>
          <a:xfrm>
            <a:off x="7740993" y="5346926"/>
            <a:ext cx="3783716" cy="1461654"/>
          </a:xfrm>
          <a:prstGeom prst="flowChartAlternateProcess">
            <a:avLst/>
          </a:prstGeom>
          <a:solidFill>
            <a:srgbClr val="E52231"/>
          </a:solidFill>
          <a:ln>
            <a:solidFill>
              <a:srgbClr val="E522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>
                <a:latin typeface="Ubuntu" panose="020B0504030602030204" pitchFamily="34" charset="0"/>
              </a:rPr>
              <a:t>Nacionalni dogodki</a:t>
            </a:r>
          </a:p>
          <a:p>
            <a:pPr algn="ctr"/>
            <a:r>
              <a:rPr lang="sl-SI" b="1">
                <a:latin typeface="Ubuntu" panose="020B0504030602030204" pitchFamily="34" charset="0"/>
              </a:rPr>
              <a:t>(novembra 2025 v Celju)</a:t>
            </a:r>
            <a:endParaRPr lang="en-GB" b="1">
              <a:latin typeface="Ubuntu" panose="020B0504030602030204" pitchFamily="34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061CDE57-E6AE-B96E-808F-72B374A3EBA8}"/>
              </a:ext>
            </a:extLst>
          </p:cNvPr>
          <p:cNvSpPr txBox="1"/>
          <p:nvPr/>
        </p:nvSpPr>
        <p:spPr>
          <a:xfrm>
            <a:off x="1496570" y="6213012"/>
            <a:ext cx="590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>
                <a:solidFill>
                  <a:srgbClr val="0B104C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POZOR: lista upravičencev glede na stopnjo urbanizacije </a:t>
            </a:r>
            <a:r>
              <a:rPr lang="sl-SI" sz="1400">
                <a:solidFill>
                  <a:srgbClr val="1CAF96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https://mesta.si/wp-content/uploads/2023/09/EUI_upravicenci.xlsx</a:t>
            </a:r>
          </a:p>
        </p:txBody>
      </p:sp>
    </p:spTree>
    <p:extLst>
      <p:ext uri="{BB962C8B-B14F-4D97-AF65-F5344CB8AC3E}">
        <p14:creationId xmlns:p14="http://schemas.microsoft.com/office/powerpoint/2010/main" val="1177673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C3BEBCB-B0C2-9003-55CD-A0FA412B2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56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6374-49F1-F70D-C69B-476CE4E3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37970"/>
            <a:ext cx="10515600" cy="955675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sl-SI" sz="3200" b="1">
                <a:solidFill>
                  <a:srgbClr val="0C114D"/>
                </a:solidFill>
                <a:latin typeface="Ubuntu" panose="020B0504030602030204" pitchFamily="34" charset="0"/>
              </a:rPr>
              <a:t>Kaj je </a:t>
            </a:r>
            <a:r>
              <a:rPr lang="en-GB" sz="3200" b="1">
                <a:solidFill>
                  <a:srgbClr val="0C114D"/>
                </a:solidFill>
                <a:latin typeface="Ubuntu" panose="020B0504030602030204" pitchFamily="34" charset="0"/>
              </a:rPr>
              <a:t>Peer Review?</a:t>
            </a:r>
          </a:p>
        </p:txBody>
      </p:sp>
      <p:pic>
        <p:nvPicPr>
          <p:cNvPr id="27" name="Picture 26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FF3A97A9-3834-60EA-F978-226F250DAF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8695" y="1126390"/>
            <a:ext cx="7124695" cy="5523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C9958-A62F-06C3-5350-6F322BB225FC}"/>
              </a:ext>
            </a:extLst>
          </p:cNvPr>
          <p:cNvSpPr txBox="1"/>
          <p:nvPr/>
        </p:nvSpPr>
        <p:spPr>
          <a:xfrm>
            <a:off x="5251784" y="422408"/>
            <a:ext cx="666355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KAJ: Medsebojni strokovni pregled, ki mestom pomaga pri oblikovanju/izboljšanju njihovih </a:t>
            </a:r>
            <a:r>
              <a:rPr lang="sl-SI" b="1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trajnostnih urbanih strategij.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KAKO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(me</a:t>
            </a: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kumimoji="0" lang="sl-SI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izmenjavo in sodelovanjem s partnerskimi mesti iz vse Evrope.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 </a:t>
            </a:r>
            <a:r>
              <a:rPr kumimoji="0" lang="sl-SI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izbirate med </a:t>
            </a: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dvema vlogama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sl-SI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mesto v pregledu (</a:t>
            </a:r>
            <a:r>
              <a:rPr kumimoji="0" lang="en-GB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under Review</a:t>
            </a:r>
            <a:r>
              <a:rPr kumimoji="0" lang="sl-SI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sl-SI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 pregledovalec (</a:t>
            </a:r>
            <a:r>
              <a:rPr kumimoji="0" lang="en-GB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Reviewer</a:t>
            </a:r>
            <a:r>
              <a:rPr kumimoji="0" lang="sl-SI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Osrednji mejnik: 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</a:t>
            </a:r>
            <a:r>
              <a:rPr kumimoji="0" lang="sl-SI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dnevni dogodek</a:t>
            </a:r>
            <a:r>
              <a:rPr kumimoji="0" lang="sl-SI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 združi 3 mesta v pregledu, vsako s svojimi 6 pregledovalci.</a:t>
            </a:r>
            <a:endParaRPr lang="en-GB">
              <a:solidFill>
                <a:srgbClr val="002060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 za </a:t>
            </a:r>
            <a:r>
              <a:rPr lang="sl-SI" b="1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</a:t>
            </a: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 seže onkraj samega dogodka.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Mesta v pregledu vsi s TUS, pregledovalci vsi, ki ustrezajo </a:t>
            </a: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glede na DEGURBA</a:t>
            </a:r>
            <a:r>
              <a:rPr lang="sl-SI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>
              <a:solidFill>
                <a:srgbClr val="002060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4D183-EABE-6ED3-D245-100C62CFA247}"/>
              </a:ext>
            </a:extLst>
          </p:cNvPr>
          <p:cNvSpPr txBox="1"/>
          <p:nvPr/>
        </p:nvSpPr>
        <p:spPr>
          <a:xfrm>
            <a:off x="533400" y="5567680"/>
            <a:ext cx="7452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Več</a:t>
            </a:r>
            <a:r>
              <a:rPr lang="en-GB" sz="2000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sl-SI" sz="2000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Aktualni razpis</a:t>
            </a:r>
            <a:r>
              <a:rPr lang="sl-SI" sz="2000">
                <a:solidFill>
                  <a:srgbClr val="002060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pomlad 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446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F7DEC2-FF5C-F36E-9F58-1CA14D15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65126"/>
            <a:ext cx="10515600" cy="1184014"/>
          </a:xfrm>
        </p:spPr>
        <p:txBody>
          <a:bodyPr>
            <a:normAutofit/>
          </a:bodyPr>
          <a:lstStyle/>
          <a:p>
            <a:r>
              <a:rPr lang="sl-SI" sz="3200" b="1">
                <a:solidFill>
                  <a:srgbClr val="0C114D"/>
                </a:solidFill>
                <a:latin typeface="Ubuntu" panose="020B0504030602030204" pitchFamily="34" charset="0"/>
              </a:rPr>
              <a:t>Kaj je izmenjava mest (</a:t>
            </a:r>
            <a:r>
              <a:rPr lang="fr-BE" sz="3200" b="1">
                <a:solidFill>
                  <a:srgbClr val="1CAF96"/>
                </a:solidFill>
                <a:latin typeface="Ubuntu" panose="020B0504030602030204" pitchFamily="34" charset="0"/>
              </a:rPr>
              <a:t>City-to-</a:t>
            </a:r>
            <a:r>
              <a:rPr lang="sl-SI" sz="3200" b="1">
                <a:solidFill>
                  <a:srgbClr val="1CAF96"/>
                </a:solidFill>
                <a:latin typeface="Ubuntu" panose="020B0504030602030204" pitchFamily="34" charset="0"/>
              </a:rPr>
              <a:t>C</a:t>
            </a:r>
            <a:r>
              <a:rPr lang="fr-BE" sz="3200" b="1" err="1">
                <a:solidFill>
                  <a:srgbClr val="1CAF96"/>
                </a:solidFill>
                <a:latin typeface="Ubuntu" panose="020B0504030602030204" pitchFamily="34" charset="0"/>
              </a:rPr>
              <a:t>ity</a:t>
            </a:r>
            <a:r>
              <a:rPr lang="fr-BE" sz="3200" b="1">
                <a:solidFill>
                  <a:srgbClr val="1CAF96"/>
                </a:solidFill>
                <a:latin typeface="Ubuntu" panose="020B0504030602030204" pitchFamily="34" charset="0"/>
              </a:rPr>
              <a:t> </a:t>
            </a:r>
            <a:r>
              <a:rPr lang="sl-SI" sz="3200" b="1">
                <a:solidFill>
                  <a:srgbClr val="1CAF96"/>
                </a:solidFill>
                <a:latin typeface="Ubuntu" panose="020B0504030602030204" pitchFamily="34" charset="0"/>
              </a:rPr>
              <a:t>E</a:t>
            </a:r>
            <a:r>
              <a:rPr lang="fr-BE" sz="3200" b="1" err="1">
                <a:solidFill>
                  <a:srgbClr val="1CAF96"/>
                </a:solidFill>
                <a:latin typeface="Ubuntu" panose="020B0504030602030204" pitchFamily="34" charset="0"/>
              </a:rPr>
              <a:t>xchange</a:t>
            </a:r>
            <a:r>
              <a:rPr lang="sl-SI" sz="3200" b="1">
                <a:solidFill>
                  <a:srgbClr val="0C114D"/>
                </a:solidFill>
                <a:latin typeface="Ubuntu" panose="020B0504030602030204" pitchFamily="34" charset="0"/>
              </a:rPr>
              <a:t>)</a:t>
            </a:r>
            <a:r>
              <a:rPr lang="fr-BE" sz="3200" b="1">
                <a:solidFill>
                  <a:srgbClr val="0C114D"/>
                </a:solidFill>
                <a:latin typeface="Ubuntu" panose="020B0504030602030204" pitchFamily="34" charset="0"/>
              </a:rPr>
              <a:t>?</a:t>
            </a:r>
            <a:endParaRPr lang="en-GB" sz="3200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63871-5C9D-9823-D894-AAB3B915A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702"/>
            <a:ext cx="6413938" cy="4056475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Poveže mesto, ki ima določen problem na področju trajnostnega urbanega razvoja 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(‘</a:t>
            </a: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prijavitelj/</a:t>
            </a:r>
            <a:r>
              <a:rPr lang="sl-SI" sz="2000" b="1" err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GB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applicant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’)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endParaRPr lang="en-GB" sz="20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drugim mestom (ali dvema) iz druge države članice EU, ki ima rešitev za ta problem 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(‘</a:t>
            </a: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partner/t</a:t>
            </a:r>
            <a:r>
              <a:rPr lang="en-GB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peer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’)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2000"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Enostavna prijavnica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hitro izveden obisk 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do 5 dni</a:t>
            </a:r>
            <a:r>
              <a:rPr lang="en-GB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20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sl-SI" sz="2000" b="1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Vse je prilagojeno potrebam mesta </a:t>
            </a:r>
            <a:r>
              <a:rPr lang="sl-SI" sz="2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izzivu, ki ga želijo nasloviti.</a:t>
            </a:r>
            <a:endParaRPr lang="en-GB" sz="20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sl-SI" sz="2000" b="1">
                <a:solidFill>
                  <a:srgbClr val="1CAF96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Stalen razpis </a:t>
            </a:r>
            <a:r>
              <a:rPr lang="en-GB" sz="2000" b="1">
                <a:solidFill>
                  <a:srgbClr val="1CAF96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sl-SI" sz="2000" b="1">
                <a:solidFill>
                  <a:srgbClr val="1CAF96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mesta se lahko prijavijo kadarkoli želijo!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91A46-4177-A075-DAF8-2B8F339B7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66" y="1124337"/>
            <a:ext cx="5455255" cy="3857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BEC37-46B0-2560-8C6F-C3094ED05036}"/>
              </a:ext>
            </a:extLst>
          </p:cNvPr>
          <p:cNvSpPr txBox="1"/>
          <p:nvPr/>
        </p:nvSpPr>
        <p:spPr>
          <a:xfrm>
            <a:off x="838200" y="6123542"/>
            <a:ext cx="874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latin typeface="Ubuntu" panose="020B0504030602030204" pitchFamily="34" charset="0"/>
              </a:rPr>
              <a:t>Več</a:t>
            </a:r>
            <a:r>
              <a:rPr lang="en-GB">
                <a:latin typeface="Ubuntu" panose="020B0504030602030204" pitchFamily="34" charset="0"/>
              </a:rPr>
              <a:t>: </a:t>
            </a:r>
            <a:r>
              <a:rPr lang="en-GB">
                <a:latin typeface="Ubuntu" panose="020B0504030602030204" pitchFamily="34" charset="0"/>
                <a:hlinkClick r:id="rId5"/>
              </a:rPr>
              <a:t>https://www.urban-initiative.eu/capacity-building/pilot-call-c2c-exchanges</a:t>
            </a:r>
            <a:r>
              <a:rPr lang="en-GB">
                <a:latin typeface="Ubuntu" panose="020B05040306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6152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D876-8AB8-473C-B8E9-00611A2A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72" y="483485"/>
            <a:ext cx="8256865" cy="926701"/>
          </a:xfrm>
        </p:spPr>
        <p:txBody>
          <a:bodyPr/>
          <a:lstStyle/>
          <a:p>
            <a:pPr algn="ctr"/>
            <a:r>
              <a:rPr lang="sl-SI" sz="3733">
                <a:latin typeface="Ubuntu" panose="020B0504030602030204" pitchFamily="34" charset="0"/>
              </a:rPr>
              <a:t>Aktualno v programu URBACT</a:t>
            </a:r>
            <a:endParaRPr lang="en-GB" sz="3733">
              <a:latin typeface="Ubuntu" panose="020B0504030602030204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BEC67A5-73B5-6BA9-4839-7E1A87412853}"/>
              </a:ext>
            </a:extLst>
          </p:cNvPr>
          <p:cNvSpPr/>
          <p:nvPr/>
        </p:nvSpPr>
        <p:spPr>
          <a:xfrm>
            <a:off x="1592940" y="1781553"/>
            <a:ext cx="742445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600" b="1">
                <a:solidFill>
                  <a:srgbClr val="164194"/>
                </a:solidFill>
                <a:latin typeface="Ubuntu" panose="020B0504030602030204" pitchFamily="34" charset="0"/>
              </a:rPr>
              <a:t>Razpis za akcijske mreže</a:t>
            </a:r>
          </a:p>
          <a:p>
            <a:r>
              <a:rPr lang="sl-SI" sz="2600" i="1">
                <a:solidFill>
                  <a:srgbClr val="164194"/>
                </a:solidFill>
                <a:latin typeface="Ubuntu" panose="020B0504030602030204" pitchFamily="34" charset="0"/>
              </a:rPr>
              <a:t>17. marec 2026 − 30. junij 2026</a:t>
            </a:r>
          </a:p>
          <a:p>
            <a:endParaRPr lang="sl-SI" sz="2600">
              <a:solidFill>
                <a:srgbClr val="164194"/>
              </a:solidFill>
              <a:latin typeface="Ubuntu" panose="020B05040306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>
                <a:solidFill>
                  <a:srgbClr val="164194"/>
                </a:solidFill>
                <a:latin typeface="Ubuntu" panose="020B0504030602030204" pitchFamily="34" charset="0"/>
              </a:rPr>
              <a:t>upravičene so vse slovenske občine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>
                <a:solidFill>
                  <a:srgbClr val="164194"/>
                </a:solidFill>
                <a:latin typeface="Ubuntu" panose="020B0504030602030204" pitchFamily="34" charset="0"/>
              </a:rPr>
              <a:t>več sredstev za izvedbo</a:t>
            </a:r>
          </a:p>
          <a:p>
            <a:endParaRPr lang="sl-SI" sz="2600">
              <a:solidFill>
                <a:srgbClr val="164194"/>
              </a:solidFill>
              <a:latin typeface="Ubuntu" panose="020B0504030602030204" pitchFamily="34" charset="0"/>
            </a:endParaRPr>
          </a:p>
          <a:p>
            <a:endParaRPr lang="sl-SI" sz="2600">
              <a:solidFill>
                <a:srgbClr val="164194"/>
              </a:solidFill>
              <a:latin typeface="Ubuntu" panose="020B0504030602030204" pitchFamily="34" charset="0"/>
            </a:endParaRPr>
          </a:p>
          <a:p>
            <a:r>
              <a:rPr lang="sl-SI" sz="2600" b="1">
                <a:solidFill>
                  <a:srgbClr val="164194"/>
                </a:solidFill>
                <a:latin typeface="Ubuntu" panose="020B0504030602030204" pitchFamily="34" charset="0"/>
              </a:rPr>
              <a:t>URBACT INFO DAN: 8. april 2026 v Ormožu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930BA60-F938-9AC7-F130-36E0E234F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96" y="5820353"/>
            <a:ext cx="5010879" cy="707056"/>
          </a:xfrm>
          <a:prstGeom prst="rect">
            <a:avLst/>
          </a:prstGeom>
        </p:spPr>
      </p:pic>
      <p:pic>
        <p:nvPicPr>
          <p:cNvPr id="1026" name="Picture 2" descr="URBACT Action Planning Networks at the 2023 URBACT University in Malmö, Sweden">
            <a:extLst>
              <a:ext uri="{FF2B5EF4-FFF2-40B4-BE49-F238E27FC236}">
                <a16:creationId xmlns:a16="http://schemas.microsoft.com/office/drawing/2014/main" id="{0DD7985F-F4B6-AC5D-3385-3A87195E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28" y="1682234"/>
            <a:ext cx="3590290" cy="26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53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447BC2-AE1F-38A0-4ADC-734BB2CA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l-S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7B6054-F8A2-480F-BA2F-693E9AC6B160}" type="slidenum">
              <a:rPr lang="sl-SI" smtClean="0"/>
              <a:pPr/>
              <a:t>46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554F9A-C8E8-82E4-C59F-3BC15CBB7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415"/>
          <a:stretch/>
        </p:blipFill>
        <p:spPr>
          <a:xfrm rot="16734585">
            <a:off x="9386839" y="3569332"/>
            <a:ext cx="3188214" cy="337693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1F3FB4B-AF70-4C60-DE5C-90C8D89F09D9}"/>
              </a:ext>
            </a:extLst>
          </p:cNvPr>
          <p:cNvSpPr txBox="1">
            <a:spLocks/>
          </p:cNvSpPr>
          <p:nvPr/>
        </p:nvSpPr>
        <p:spPr>
          <a:xfrm>
            <a:off x="1524000" y="2050315"/>
            <a:ext cx="9144000" cy="694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sl-SI" sz="4000" b="1">
                <a:latin typeface="Ubuntu" panose="020B0504030602030204" pitchFamily="34" charset="0"/>
              </a:rPr>
              <a:t>Hvala za pozornost</a:t>
            </a:r>
            <a:r>
              <a:rPr lang="fr-FR" sz="4000" b="1">
                <a:latin typeface="Ubuntu" panose="020B0504030602030204" pitchFamily="34" charset="0"/>
              </a:rPr>
              <a:t>!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87D3306C-B223-1E2E-69CF-43F7BA9D3B16}"/>
              </a:ext>
            </a:extLst>
          </p:cNvPr>
          <p:cNvSpPr txBox="1">
            <a:spLocks/>
          </p:cNvSpPr>
          <p:nvPr/>
        </p:nvSpPr>
        <p:spPr>
          <a:xfrm>
            <a:off x="1" y="3365925"/>
            <a:ext cx="12191999" cy="429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>
                <a:solidFill>
                  <a:srgbClr val="164194"/>
                </a:solidFill>
                <a:latin typeface="Ubuntu" panose="020B0504030602030204" pitchFamily="34" charset="0"/>
              </a:rPr>
              <a:t>Bodite obveščeni: spletna stran mesta.si in </a:t>
            </a:r>
            <a:r>
              <a:rPr lang="sl-SI" sz="2400" b="1" err="1">
                <a:solidFill>
                  <a:srgbClr val="164194"/>
                </a:solidFill>
                <a:latin typeface="Ubuntu" panose="020B0504030602030204" pitchFamily="34" charset="0"/>
              </a:rPr>
              <a:t>novičnik</a:t>
            </a:r>
            <a:r>
              <a:rPr lang="sl-SI" sz="2400" b="1">
                <a:solidFill>
                  <a:srgbClr val="164194"/>
                </a:solidFill>
                <a:latin typeface="Ubuntu" panose="020B0504030602030204" pitchFamily="34" charset="0"/>
              </a:rPr>
              <a:t> Mesta.si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51E39260-97A7-E4C3-E400-761C3F1F17C4}"/>
              </a:ext>
            </a:extLst>
          </p:cNvPr>
          <p:cNvSpPr txBox="1">
            <a:spLocks/>
          </p:cNvSpPr>
          <p:nvPr/>
        </p:nvSpPr>
        <p:spPr>
          <a:xfrm>
            <a:off x="40640" y="4033145"/>
            <a:ext cx="12192000" cy="1485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Font typeface="Arial" panose="020B0604020202020204" pitchFamily="34" charset="0"/>
              <a:buNone/>
            </a:pPr>
            <a:endParaRPr lang="fr-FR" sz="240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12" descr="Une image contenant capture d’écran, Graphique, Caractère coloré, conception&#10;&#10;Description générée automatiquement">
            <a:extLst>
              <a:ext uri="{FF2B5EF4-FFF2-40B4-BE49-F238E27FC236}">
                <a16:creationId xmlns:a16="http://schemas.microsoft.com/office/drawing/2014/main" id="{AFBDF938-92A9-8234-6712-ECFBF9A3C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96504">
            <a:off x="-906383" y="-1446189"/>
            <a:ext cx="3534179" cy="49431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2B59F1-7888-33E1-851A-2334D25A3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766203"/>
            <a:ext cx="6553200" cy="2072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B809681-7110-4E6F-A39C-672839ED3D41}"/>
              </a:ext>
            </a:extLst>
          </p:cNvPr>
          <p:cNvSpPr txBox="1"/>
          <p:nvPr/>
        </p:nvSpPr>
        <p:spPr>
          <a:xfrm>
            <a:off x="385618" y="6251875"/>
            <a:ext cx="7073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rgbClr val="767676"/>
                </a:solidFill>
                <a:effectLst/>
                <a:latin typeface="Ubuntu" panose="020B0504030602030204" pitchFamily="34" charset="0"/>
                <a:hlinkClick r:id="rId5"/>
              </a:rPr>
              <a:t>www.urban-initiative.eu</a:t>
            </a:r>
            <a:r>
              <a:rPr lang="fr-FR" sz="2000">
                <a:solidFill>
                  <a:srgbClr val="767676"/>
                </a:solidFill>
                <a:effectLst/>
                <a:latin typeface="Ubuntu" panose="020B0504030602030204" pitchFamily="34" charset="0"/>
              </a:rPr>
              <a:t>     </a:t>
            </a:r>
            <a:r>
              <a:rPr lang="fr-FR" sz="2000">
                <a:solidFill>
                  <a:srgbClr val="767676"/>
                </a:solidFill>
                <a:effectLst/>
                <a:latin typeface="Ubuntu" panose="020B0504030602030204" pitchFamily="34" charset="0"/>
                <a:hlinkClick r:id="rId6"/>
              </a:rPr>
              <a:t>www.urbact.eu</a:t>
            </a:r>
            <a:r>
              <a:rPr lang="fr-FR" sz="2000">
                <a:solidFill>
                  <a:srgbClr val="767676"/>
                </a:solidFill>
                <a:effectLst/>
                <a:latin typeface="Ubuntu" panose="020B0504030602030204" pitchFamily="34" charset="0"/>
              </a:rPr>
              <a:t>  </a:t>
            </a:r>
            <a:endParaRPr lang="fr-FR" sz="2000">
              <a:solidFill>
                <a:srgbClr val="767676"/>
              </a:solidFill>
              <a:latin typeface="Ubuntu" panose="020B0504030602030204" pitchFamily="34" charset="0"/>
            </a:endParaRPr>
          </a:p>
          <a:p>
            <a:endParaRPr lang="fr-FR" sz="2000">
              <a:solidFill>
                <a:srgbClr val="767676"/>
              </a:solidFill>
            </a:endParaRPr>
          </a:p>
        </p:txBody>
      </p:sp>
      <p:pic>
        <p:nvPicPr>
          <p:cNvPr id="2" name="Slika 1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1F49F866-1E91-6737-D820-778501ED2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90" y="310811"/>
            <a:ext cx="4443984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82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1770CE-6EDE-F4C5-5416-A3FC8200604F}"/>
              </a:ext>
            </a:extLst>
          </p:cNvPr>
          <p:cNvSpPr txBox="1">
            <a:spLocks/>
          </p:cNvSpPr>
          <p:nvPr/>
        </p:nvSpPr>
        <p:spPr>
          <a:xfrm>
            <a:off x="452663" y="697278"/>
            <a:ext cx="9304337" cy="74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>
                <a:solidFill>
                  <a:schemeClr val="accent2"/>
                </a:solidFill>
                <a:latin typeface="Ubuntu" panose="020B0504030602030204" pitchFamily="34" charset="0"/>
              </a:rPr>
              <a:t>Urbana </a:t>
            </a:r>
            <a:r>
              <a:rPr lang="sl-SI" sz="2800" b="1">
                <a:solidFill>
                  <a:srgbClr val="0C114D"/>
                </a:solidFill>
                <a:latin typeface="Ubuntu" panose="020B0504030602030204" pitchFamily="34" charset="0"/>
              </a:rPr>
              <a:t>kontaktna točka</a:t>
            </a:r>
            <a:endParaRPr lang="en-GB" sz="2800" b="1">
              <a:solidFill>
                <a:srgbClr val="0C114D"/>
              </a:solidFill>
              <a:latin typeface="Ubuntu" panose="020B0504030602030204" pitchFamily="34" charset="0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ADC96DE4-FF34-420D-F4F8-D359A527E0AA}"/>
              </a:ext>
            </a:extLst>
          </p:cNvPr>
          <p:cNvSpPr txBox="1"/>
          <p:nvPr/>
        </p:nvSpPr>
        <p:spPr>
          <a:xfrm>
            <a:off x="242439" y="1341709"/>
            <a:ext cx="4672462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spcAft>
                <a:spcPts val="1200"/>
              </a:spcAft>
              <a:buBlip>
                <a:blip r:embed="rId2"/>
              </a:buBlip>
              <a:defRPr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Obiščite spletno stran Urbane kontaktne točke za Slovenijo: </a:t>
            </a:r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  <a:ea typeface="Tahoma"/>
                <a:cs typeface="Tahoma"/>
              </a:rPr>
              <a:t>https://www.urban-initiative.eu/urban-contact-points/slovenija</a:t>
            </a:r>
          </a:p>
          <a:p>
            <a:pPr marL="800100" lvl="1" indent="-342900" algn="just">
              <a:spcAft>
                <a:spcPts val="1200"/>
              </a:spcAft>
              <a:buBlip>
                <a:blip r:embed="rId2"/>
              </a:buBlip>
              <a:defRPr/>
            </a:pPr>
            <a:r>
              <a:rPr lang="sl-SI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Spletna stran in </a:t>
            </a:r>
            <a:r>
              <a:rPr lang="sl-SI" err="1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novičnik</a:t>
            </a:r>
            <a:r>
              <a:rPr lang="sl-SI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 </a:t>
            </a:r>
            <a:r>
              <a:rPr lang="sl-SI" b="1">
                <a:solidFill>
                  <a:srgbClr val="1CAF96"/>
                </a:solidFill>
                <a:latin typeface="Ubuntu" panose="020B0504030602030204" pitchFamily="34" charset="0"/>
                <a:ea typeface="Tahoma"/>
                <a:cs typeface="Tahoma"/>
              </a:rPr>
              <a:t>mesta.si</a:t>
            </a:r>
          </a:p>
          <a:p>
            <a:pPr marL="800100" lvl="1" indent="-342900" algn="just">
              <a:spcAft>
                <a:spcPts val="1200"/>
              </a:spcAft>
              <a:buBlip>
                <a:blip r:embed="rId2"/>
              </a:buBlip>
              <a:defRPr/>
            </a:pPr>
            <a:endParaRPr lang="sl-SI" b="1">
              <a:solidFill>
                <a:srgbClr val="1CAF96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marL="800100" lvl="1" indent="-342900" algn="just">
              <a:spcAft>
                <a:spcPts val="1200"/>
              </a:spcAft>
              <a:buBlip>
                <a:blip r:embed="rId2"/>
              </a:buBlip>
              <a:defRPr/>
            </a:pPr>
            <a:endParaRPr lang="sl-SI" b="1">
              <a:solidFill>
                <a:srgbClr val="1CAF96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marL="800100" lvl="1" indent="-342900" algn="just">
              <a:spcAft>
                <a:spcPts val="1200"/>
              </a:spcAft>
              <a:buBlip>
                <a:blip r:embed="rId2"/>
              </a:buBlip>
              <a:defRPr/>
            </a:pPr>
            <a:endParaRPr lang="sl-SI" b="1">
              <a:solidFill>
                <a:srgbClr val="1CAF96"/>
              </a:solidFill>
              <a:latin typeface="Ubuntu" panose="020B0504030602030204" pitchFamily="34" charset="0"/>
              <a:ea typeface="Tahoma"/>
              <a:cs typeface="Tahoma"/>
            </a:endParaRPr>
          </a:p>
        </p:txBody>
      </p:sp>
      <p:pic>
        <p:nvPicPr>
          <p:cNvPr id="20" name="Slika 19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8664B907-C13A-B479-A223-08A067EDD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67" y="6076357"/>
            <a:ext cx="3517392" cy="78164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69FE04F-9CB0-540D-1D92-9FB34CC26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6056" r="434" b="20917"/>
          <a:stretch/>
        </p:blipFill>
        <p:spPr bwMode="auto">
          <a:xfrm>
            <a:off x="5813724" y="793935"/>
            <a:ext cx="1821681" cy="18216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AD2887F6-6520-16CB-79D8-9D7DF80CA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0" b="1980"/>
          <a:stretch/>
        </p:blipFill>
        <p:spPr>
          <a:xfrm>
            <a:off x="5803005" y="2926379"/>
            <a:ext cx="1832400" cy="1832400"/>
          </a:xfrm>
          <a:prstGeom prst="ellipse">
            <a:avLst/>
          </a:prstGeom>
        </p:spPr>
      </p:pic>
      <p:sp>
        <p:nvSpPr>
          <p:cNvPr id="23" name="Označba mesta besedila 6">
            <a:extLst>
              <a:ext uri="{FF2B5EF4-FFF2-40B4-BE49-F238E27FC236}">
                <a16:creationId xmlns:a16="http://schemas.microsoft.com/office/drawing/2014/main" id="{CD4FFD14-BDA4-5195-1DD0-ACBAFA23BFA1}"/>
              </a:ext>
            </a:extLst>
          </p:cNvPr>
          <p:cNvSpPr txBox="1">
            <a:spLocks/>
          </p:cNvSpPr>
          <p:nvPr/>
        </p:nvSpPr>
        <p:spPr>
          <a:xfrm>
            <a:off x="7826631" y="1050288"/>
            <a:ext cx="3272461" cy="37521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sl-S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sl-SI" sz="1800" b="1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Petra Očkerl</a:t>
            </a:r>
          </a:p>
          <a:p>
            <a:pPr algn="l">
              <a:lnSpc>
                <a:spcPct val="115000"/>
              </a:lnSpc>
            </a:pPr>
            <a:r>
              <a:rPr lang="sl-SI" sz="1800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petra.ockerl@ipop.si </a:t>
            </a:r>
          </a:p>
          <a:p>
            <a:pPr algn="l">
              <a:lnSpc>
                <a:spcPct val="115000"/>
              </a:lnSpc>
            </a:pPr>
            <a:r>
              <a:rPr lang="sl-SI" sz="1800">
                <a:solidFill>
                  <a:srgbClr val="1CAF96"/>
                </a:solidFill>
                <a:latin typeface="Ubuntu" panose="020B0504030602030204" pitchFamily="34" charset="0"/>
                <a:ea typeface="Tahoma"/>
                <a:cs typeface="Tahoma"/>
              </a:rPr>
              <a:t>+386 (0)41 880 165</a:t>
            </a:r>
          </a:p>
          <a:p>
            <a:pPr algn="l">
              <a:lnSpc>
                <a:spcPct val="115000"/>
              </a:lnSpc>
            </a:pPr>
            <a:endParaRPr lang="sl-SI" sz="2000" b="1">
              <a:solidFill>
                <a:srgbClr val="164194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15000"/>
              </a:lnSpc>
            </a:pPr>
            <a:endParaRPr lang="sl-SI" sz="2000" b="1">
              <a:solidFill>
                <a:srgbClr val="164194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15000"/>
              </a:lnSpc>
            </a:pPr>
            <a:endParaRPr lang="sl-SI" sz="2000" b="1">
              <a:solidFill>
                <a:srgbClr val="164194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15000"/>
              </a:lnSpc>
            </a:pPr>
            <a:endParaRPr lang="sl-SI" sz="2000" b="1">
              <a:solidFill>
                <a:srgbClr val="164194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sl-SI" sz="1800" b="1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Rachela Škrinjar</a:t>
            </a:r>
            <a:endParaRPr lang="pt-BR" sz="1800" b="1">
              <a:solidFill>
                <a:srgbClr val="0C114D"/>
              </a:solidFill>
              <a:latin typeface="Ubuntu" panose="020B0504030602030204" pitchFamily="34" charset="0"/>
              <a:ea typeface="Tahoma"/>
              <a:cs typeface="Tahoma"/>
            </a:endParaRPr>
          </a:p>
          <a:p>
            <a:pPr algn="l">
              <a:lnSpc>
                <a:spcPct val="115000"/>
              </a:lnSpc>
            </a:pPr>
            <a:r>
              <a:rPr lang="sl-SI" sz="1800" err="1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rachela.skrinjar</a:t>
            </a:r>
            <a:r>
              <a:rPr lang="pt-BR" sz="1800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@ipop.s</a:t>
            </a:r>
            <a:r>
              <a:rPr lang="sl-SI" sz="1800">
                <a:solidFill>
                  <a:srgbClr val="0C114D"/>
                </a:solidFill>
                <a:latin typeface="Ubuntu" panose="020B0504030602030204" pitchFamily="34" charset="0"/>
                <a:ea typeface="Tahoma"/>
                <a:cs typeface="Tahoma"/>
              </a:rPr>
              <a:t>i </a:t>
            </a:r>
          </a:p>
          <a:p>
            <a:pPr algn="l">
              <a:lnSpc>
                <a:spcPct val="115000"/>
              </a:lnSpc>
            </a:pPr>
            <a:r>
              <a:rPr lang="sl-SI" sz="1800">
                <a:solidFill>
                  <a:srgbClr val="1CAF96"/>
                </a:solidFill>
                <a:latin typeface="Ubuntu" panose="020B0504030602030204" pitchFamily="34" charset="0"/>
                <a:ea typeface="Tahoma"/>
                <a:cs typeface="Tahoma"/>
              </a:rPr>
              <a:t>+386 (0)41 214  303</a:t>
            </a:r>
          </a:p>
          <a:p>
            <a:pPr>
              <a:lnSpc>
                <a:spcPct val="115000"/>
              </a:lnSpc>
            </a:pPr>
            <a:endParaRPr lang="sl-SI">
              <a:solidFill>
                <a:schemeClr val="dk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3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706F7-4DFC-17A8-2052-AEC47656F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4"/>
          <a:stretch/>
        </p:blipFill>
        <p:spPr>
          <a:xfrm>
            <a:off x="975069" y="443061"/>
            <a:ext cx="5507379" cy="1659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F5AC7-ABAE-C412-86C2-AC1707F2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55" y="2126202"/>
            <a:ext cx="4979252" cy="4288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D2FDC-8452-E743-676E-237D698095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130"/>
          <a:stretch/>
        </p:blipFill>
        <p:spPr>
          <a:xfrm>
            <a:off x="7854861" y="3567525"/>
            <a:ext cx="3465288" cy="2396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776DC6-F751-FEB6-CE91-03A9F2C42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06" r="24337"/>
          <a:stretch/>
        </p:blipFill>
        <p:spPr>
          <a:xfrm flipH="1">
            <a:off x="6008185" y="3329079"/>
            <a:ext cx="1200775" cy="27685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CCEEB12-AD6E-0F7B-C849-FAFB3E04E630}"/>
              </a:ext>
            </a:extLst>
          </p:cNvPr>
          <p:cNvSpPr/>
          <p:nvPr/>
        </p:nvSpPr>
        <p:spPr>
          <a:xfrm>
            <a:off x="3893537" y="153630"/>
            <a:ext cx="2418391" cy="237420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1B8C29-6E81-3E2A-93F3-82887AC38042}"/>
              </a:ext>
            </a:extLst>
          </p:cNvPr>
          <p:cNvSpPr/>
          <p:nvPr/>
        </p:nvSpPr>
        <p:spPr>
          <a:xfrm>
            <a:off x="1108732" y="2741344"/>
            <a:ext cx="2382563" cy="233903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77183A-ED0C-7E3D-A155-D1D1D01A4323}"/>
              </a:ext>
            </a:extLst>
          </p:cNvPr>
          <p:cNvSpPr/>
          <p:nvPr/>
        </p:nvSpPr>
        <p:spPr>
          <a:xfrm>
            <a:off x="3442490" y="4340129"/>
            <a:ext cx="2543446" cy="249697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" name="Picture 2" descr="A circular logo with buildings and windmills&#10;&#10;Description automatically generated">
            <a:extLst>
              <a:ext uri="{FF2B5EF4-FFF2-40B4-BE49-F238E27FC236}">
                <a16:creationId xmlns:a16="http://schemas.microsoft.com/office/drawing/2014/main" id="{EFFB3526-E5D1-69A4-7FBB-F9FE3DD71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261" y="2681868"/>
            <a:ext cx="1642996" cy="165974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F47638C-682B-4B2F-08EB-CC7AFD22EA2D}"/>
              </a:ext>
            </a:extLst>
          </p:cNvPr>
          <p:cNvSpPr/>
          <p:nvPr/>
        </p:nvSpPr>
        <p:spPr>
          <a:xfrm>
            <a:off x="4859484" y="2688086"/>
            <a:ext cx="1634491" cy="160462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B3C194AD-4B00-95DA-EF11-1E7A55102B32}"/>
              </a:ext>
            </a:extLst>
          </p:cNvPr>
          <p:cNvSpPr>
            <a:spLocks noChangeAspect="1"/>
          </p:cNvSpPr>
          <p:nvPr/>
        </p:nvSpPr>
        <p:spPr>
          <a:xfrm>
            <a:off x="3967376" y="213540"/>
            <a:ext cx="2233971" cy="22339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0D3E2427-8E32-E070-BA72-1EE0147F0EA7}"/>
              </a:ext>
            </a:extLst>
          </p:cNvPr>
          <p:cNvSpPr>
            <a:spLocks noChangeAspect="1"/>
          </p:cNvSpPr>
          <p:nvPr/>
        </p:nvSpPr>
        <p:spPr>
          <a:xfrm>
            <a:off x="1180857" y="2814779"/>
            <a:ext cx="2233971" cy="22339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C636F3F9-1C59-6AD0-E754-2C665CCA9D7D}"/>
              </a:ext>
            </a:extLst>
          </p:cNvPr>
          <p:cNvSpPr>
            <a:spLocks noChangeAspect="1"/>
          </p:cNvSpPr>
          <p:nvPr/>
        </p:nvSpPr>
        <p:spPr>
          <a:xfrm>
            <a:off x="3640266" y="4499786"/>
            <a:ext cx="2262761" cy="22627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0D81421-361B-CC25-58CF-6FE732A46BE8}"/>
              </a:ext>
            </a:extLst>
          </p:cNvPr>
          <p:cNvSpPr txBox="1"/>
          <p:nvPr/>
        </p:nvSpPr>
        <p:spPr>
          <a:xfrm>
            <a:off x="4125313" y="541964"/>
            <a:ext cx="238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Zagotavljanje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krepitve zmogljivosti</a:t>
            </a: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1B3C1559-D6C9-FE6D-00D2-C66BCBDE8BB8}"/>
              </a:ext>
            </a:extLst>
          </p:cNvPr>
          <p:cNvSpPr>
            <a:spLocks noChangeAspect="1"/>
          </p:cNvSpPr>
          <p:nvPr/>
        </p:nvSpPr>
        <p:spPr>
          <a:xfrm>
            <a:off x="7800203" y="3299559"/>
            <a:ext cx="3089631" cy="30896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9CEDAF8B-89B0-04E6-C0C6-BC873CAA630E}"/>
              </a:ext>
            </a:extLst>
          </p:cNvPr>
          <p:cNvSpPr txBox="1"/>
          <p:nvPr/>
        </p:nvSpPr>
        <p:spPr>
          <a:xfrm>
            <a:off x="4154660" y="1083095"/>
            <a:ext cx="19466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</a:rPr>
              <a:t>Krepitev zmogljivosti mest pri oblikovanju strategij, politik in praks trajnostnega urbanega razvoja na celovit in participativen način.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5C445E17-504C-B632-EDAE-7E5C1971EE02}"/>
              </a:ext>
            </a:extLst>
          </p:cNvPr>
          <p:cNvSpPr txBox="1"/>
          <p:nvPr/>
        </p:nvSpPr>
        <p:spPr>
          <a:xfrm>
            <a:off x="1302166" y="3066924"/>
            <a:ext cx="2236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Financiranje inovativnih projektov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 mestih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D331BC4E-A982-F6CB-104F-14CF89933C95}"/>
              </a:ext>
            </a:extLst>
          </p:cNvPr>
          <p:cNvSpPr txBox="1"/>
          <p:nvPr/>
        </p:nvSpPr>
        <p:spPr>
          <a:xfrm>
            <a:off x="1318786" y="3750091"/>
            <a:ext cx="1946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</a:rPr>
              <a:t>z 80-odstotnim neposrednim sofinanciranjem v višini do 5 milijonov EUR, kar mestom omogoča, da preizkušajo svoje inovativne zamisli in jih prenašajo v druga mesta EU.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4DB17F4E-B0BD-911E-0A5A-05DD90CE5030}"/>
              </a:ext>
            </a:extLst>
          </p:cNvPr>
          <p:cNvSpPr txBox="1"/>
          <p:nvPr/>
        </p:nvSpPr>
        <p:spPr>
          <a:xfrm>
            <a:off x="3769051" y="4679418"/>
            <a:ext cx="2198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Izmenjava znanj in kapitaliziranje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izkušenj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8E6FA876-1334-9C0A-D38B-B12C544F7A6D}"/>
              </a:ext>
            </a:extLst>
          </p:cNvPr>
          <p:cNvSpPr txBox="1"/>
          <p:nvPr/>
        </p:nvSpPr>
        <p:spPr>
          <a:xfrm>
            <a:off x="3777731" y="5382869"/>
            <a:ext cx="1946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untu" panose="020B0504030602030204" pitchFamily="34" charset="0"/>
              </a:rPr>
              <a:t>Zagotavljanje okolja znanja za mesta, da se zagotovi lažji dostop do horizontalnega in tematskega znanja ter izmenjava strokovnega znanja o trajnostnem razvoju mest.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6A8B12A8-C7FB-7D37-5B8B-A983F8F159E4}"/>
              </a:ext>
            </a:extLst>
          </p:cNvPr>
          <p:cNvSpPr txBox="1"/>
          <p:nvPr/>
        </p:nvSpPr>
        <p:spPr>
          <a:xfrm>
            <a:off x="8357661" y="1934209"/>
            <a:ext cx="2621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1" i="0" u="none" strike="noStrike" kern="1200" cap="none" spc="0" normalizeH="0" baseline="0" noProof="0">
                <a:ln>
                  <a:noFill/>
                </a:ln>
                <a:solidFill>
                  <a:srgbClr val="0B10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Cilj: trajnostni urbani razvoj v Evropi!</a:t>
            </a:r>
          </a:p>
        </p:txBody>
      </p:sp>
      <p:pic>
        <p:nvPicPr>
          <p:cNvPr id="24" name="Slika 23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FAA2CA2A-E117-A1C7-E23E-9D3C1A54B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F52FFCF-A2FD-8FA9-CD67-A2AA5BE6ABC5}"/>
              </a:ext>
            </a:extLst>
          </p:cNvPr>
          <p:cNvSpPr/>
          <p:nvPr/>
        </p:nvSpPr>
        <p:spPr>
          <a:xfrm>
            <a:off x="8030535" y="1340731"/>
            <a:ext cx="3344272" cy="323960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7">
            <a:extLst>
              <a:ext uri="{FF2B5EF4-FFF2-40B4-BE49-F238E27FC236}">
                <a16:creationId xmlns:a16="http://schemas.microsoft.com/office/drawing/2014/main" id="{BB20895E-2E5E-14A8-CAF1-751B2B9967E1}"/>
              </a:ext>
            </a:extLst>
          </p:cNvPr>
          <p:cNvSpPr txBox="1"/>
          <p:nvPr/>
        </p:nvSpPr>
        <p:spPr>
          <a:xfrm>
            <a:off x="2427034" y="488013"/>
            <a:ext cx="848226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>
                <a:solidFill>
                  <a:srgbClr val="0C114D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Urbana agenda EU (Dogovor iz Amsterdama 2016)</a:t>
            </a:r>
            <a:r>
              <a:rPr lang="pl-PL" sz="2400" b="1">
                <a:solidFill>
                  <a:srgbClr val="0C114D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GB" sz="2400">
                <a:solidFill>
                  <a:srgbClr val="0C114D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2400">
              <a:solidFill>
                <a:srgbClr val="0C114D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sz="24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Okvir za boljše usklajevanje politik, akterjev in deležnikov upravljanja ter boljše razumevanje razvoja mest na ravni EU. Prispeva k vzpostavitvi boljše podpore razvoju mest ter omogoča vključevanje mest v pripravo politik EU.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Izvaja se v obliki </a:t>
            </a:r>
            <a:r>
              <a:rPr lang="sl-SI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tematskih partnerstev</a:t>
            </a: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v katerih sodelujejo evropska mesta, države članice, Evropska komisija ter druge evropske institucije in programi.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0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12 zaključenih partnerstev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 delujočih (</a:t>
            </a:r>
            <a:r>
              <a:rPr lang="sl-SI" sz="2000" i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vodo občutljivo mesto, Razogljičenje stanovanj, Mesta enakosti, Hrana, Trajnostni turizem, Ozelenjevanje mest, Javno naročanje, Vključevanje migrantov in beguncev</a:t>
            </a: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Kompaktna mesta se začenja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0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Dogodek ob 10-letnici Urbane agende: </a:t>
            </a:r>
            <a:r>
              <a:rPr lang="en-US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sl-SI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-18</a:t>
            </a:r>
            <a:r>
              <a:rPr lang="sl-SI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n</a:t>
            </a:r>
            <a:r>
              <a:rPr lang="en-US" sz="2000" b="1" err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ovember</a:t>
            </a:r>
            <a:r>
              <a:rPr lang="sl-SI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2026 v Rotterdamu in A</a:t>
            </a:r>
            <a:r>
              <a:rPr lang="en-US" sz="2000" b="1" err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msterdam</a:t>
            </a:r>
            <a:r>
              <a:rPr lang="sl-SI" sz="2000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lang="sl-SI" sz="20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A circular logo with buildings and windmills&#10;&#10;Description automatically generated">
            <a:extLst>
              <a:ext uri="{FF2B5EF4-FFF2-40B4-BE49-F238E27FC236}">
                <a16:creationId xmlns:a16="http://schemas.microsoft.com/office/drawing/2014/main" id="{3C8F7D6D-4D65-CA9D-A930-881EF8932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702" y="141444"/>
            <a:ext cx="1642996" cy="1659744"/>
          </a:xfrm>
          <a:prstGeom prst="rect">
            <a:avLst/>
          </a:prstGeom>
        </p:spPr>
      </p:pic>
      <p:pic>
        <p:nvPicPr>
          <p:cNvPr id="6" name="Slika 5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60BE263E-0D26-393D-C506-9B3DC7651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ED4E5-DF7B-5BCE-AC11-5E86DCCCD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B7DD84C-0E04-EB2C-4CD4-260A2598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18" y="4486080"/>
            <a:ext cx="3189076" cy="2126052"/>
          </a:xfrm>
          <a:prstGeom prst="rect">
            <a:avLst/>
          </a:prstGeom>
        </p:spPr>
      </p:pic>
      <p:pic>
        <p:nvPicPr>
          <p:cNvPr id="8" name="Slika 7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03A38492-69EA-331B-093B-5C9B53FC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  <p:sp>
        <p:nvSpPr>
          <p:cNvPr id="3" name="ZoneTexte 7">
            <a:extLst>
              <a:ext uri="{FF2B5EF4-FFF2-40B4-BE49-F238E27FC236}">
                <a16:creationId xmlns:a16="http://schemas.microsoft.com/office/drawing/2014/main" id="{078634F7-9979-739A-FDC7-EE709C71E0CA}"/>
              </a:ext>
            </a:extLst>
          </p:cNvPr>
          <p:cNvSpPr txBox="1"/>
          <p:nvPr/>
        </p:nvSpPr>
        <p:spPr>
          <a:xfrm>
            <a:off x="2110154" y="488013"/>
            <a:ext cx="99599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>
                <a:solidFill>
                  <a:srgbClr val="0C114D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Agenda EU za mesta (december 2025)</a:t>
            </a:r>
            <a:endParaRPr lang="sl-SI" sz="2400">
              <a:solidFill>
                <a:srgbClr val="0C114D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sz="24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Dokument Evropske komisije, predstavlja vizijo prihodnosti evropskih mest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Utrjuje položaj </a:t>
            </a:r>
            <a:r>
              <a:rPr lang="sl-SI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mest kot ključnih akterjev </a:t>
            </a: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 krepi </a:t>
            </a:r>
            <a:r>
              <a:rPr lang="sl-SI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pomen urbane politike </a:t>
            </a: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pri doseganju ciljev EU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Podpira </a:t>
            </a:r>
            <a:r>
              <a:rPr lang="sl-SI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obstoječe instrumente urbane politike </a:t>
            </a: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ravni EU: program URBACT, Evropska pobuda za mesta – EUI, </a:t>
            </a:r>
            <a:r>
              <a:rPr lang="sl-SI" err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Cities</a:t>
            </a: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forum,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Napoveduje </a:t>
            </a:r>
            <a:r>
              <a:rPr lang="pt-BR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novo </a:t>
            </a:r>
            <a:r>
              <a:rPr lang="pt-BR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Poročilo o stanju evropskih mest</a:t>
            </a:r>
            <a:r>
              <a:rPr lang="sl-SI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Kot prvi ukrep </a:t>
            </a:r>
            <a:r>
              <a:rPr lang="sl-SI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zagnan </a:t>
            </a:r>
            <a:r>
              <a:rPr lang="sl-SI" b="1" err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Cities</a:t>
            </a:r>
            <a:r>
              <a:rPr lang="sl-SI" b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portal</a:t>
            </a: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v okviru prihodnjega finančnega okvira pa je načrtovana še bolj kompleksna platforma (EU </a:t>
            </a:r>
            <a:r>
              <a:rPr lang="sl-SI" err="1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Cities</a:t>
            </a: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platform)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Okvir za usmerjanje financiranja (Večletni finančni okvir 2028-2034)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Definira ključne izzive: stanovanja, energija, socialna izključenost, podnebne spremembe, demografski pritiski, konkurenčnost, mobilnost in varnost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1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0A832-B699-CA0A-03C5-268ACE2DFFF8}"/>
              </a:ext>
            </a:extLst>
          </p:cNvPr>
          <p:cNvSpPr txBox="1"/>
          <p:nvPr/>
        </p:nvSpPr>
        <p:spPr>
          <a:xfrm>
            <a:off x="4460050" y="2459504"/>
            <a:ext cx="3541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Ubuntu" panose="020B0504030602030204" pitchFamily="34" charset="0"/>
              </a:rPr>
              <a:t>2. </a:t>
            </a:r>
          </a:p>
          <a:p>
            <a:pPr algn="ctr"/>
            <a:r>
              <a:rPr lang="sl-SI" sz="4000" b="1">
                <a:solidFill>
                  <a:schemeClr val="bg1"/>
                </a:solidFill>
                <a:latin typeface="Ubuntu" panose="020B0504030602030204" pitchFamily="34" charset="0"/>
              </a:rPr>
              <a:t>O Inovativnih projektih</a:t>
            </a:r>
            <a:endParaRPr lang="fr-FR" sz="4000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2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E0D670-48C3-45B1-7D16-3885D883FF44}"/>
              </a:ext>
            </a:extLst>
          </p:cNvPr>
          <p:cNvSpPr txBox="1"/>
          <p:nvPr/>
        </p:nvSpPr>
        <p:spPr>
          <a:xfrm>
            <a:off x="689256" y="617745"/>
            <a:ext cx="1074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>
                <a:solidFill>
                  <a:srgbClr val="0C114D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Inovativni projekti </a:t>
            </a:r>
            <a:r>
              <a:rPr lang="sl-SI" sz="4400" b="1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od</a:t>
            </a:r>
            <a:r>
              <a:rPr lang="en-GB" sz="4400" b="1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4400" b="1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UIA do </a:t>
            </a:r>
            <a:r>
              <a:rPr lang="en-GB" sz="4400" b="1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EUI</a:t>
            </a:r>
          </a:p>
        </p:txBody>
      </p:sp>
      <p:pic>
        <p:nvPicPr>
          <p:cNvPr id="5" name="Slika 4" descr="Slika, ki vsebuje besede besedilo, grafika, pisava, logotip&#10;&#10;Opis je samodejno ustvarjen">
            <a:extLst>
              <a:ext uri="{FF2B5EF4-FFF2-40B4-BE49-F238E27FC236}">
                <a16:creationId xmlns:a16="http://schemas.microsoft.com/office/drawing/2014/main" id="{5595416E-834B-77FA-626C-602AF10D0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34" y="2156609"/>
            <a:ext cx="2867025" cy="1590675"/>
          </a:xfrm>
          <a:prstGeom prst="rect">
            <a:avLst/>
          </a:prstGeom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711A77FE-09E2-59C7-A832-088A2657C258}"/>
              </a:ext>
            </a:extLst>
          </p:cNvPr>
          <p:cNvSpPr txBox="1"/>
          <p:nvPr/>
        </p:nvSpPr>
        <p:spPr>
          <a:xfrm>
            <a:off x="161925" y="4144784"/>
            <a:ext cx="596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sl-SI" sz="30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rban</a:t>
            </a:r>
            <a:r>
              <a:rPr lang="sl-SI" sz="30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30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</a:t>
            </a:r>
            <a:r>
              <a:rPr lang="sl-SI" sz="30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30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  <a:endParaRPr lang="sl-SI" sz="3000" b="1">
              <a:solidFill>
                <a:schemeClr val="accent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lang="en-GB" sz="3000">
                <a:solidFill>
                  <a:srgbClr val="0C114D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</a:t>
            </a:r>
            <a:r>
              <a:rPr lang="en-GB" sz="3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fr-FR" sz="30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Slika 7" descr="Slika, ki vsebuje besede besedilo, pisava, grafika, posnetek zaslona&#10;&#10;Opis je samodejno ustvarjen">
            <a:extLst>
              <a:ext uri="{FF2B5EF4-FFF2-40B4-BE49-F238E27FC236}">
                <a16:creationId xmlns:a16="http://schemas.microsoft.com/office/drawing/2014/main" id="{018EBE82-CC47-98ED-51E0-4FA84D053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43" y="2394760"/>
            <a:ext cx="2257425" cy="1158157"/>
          </a:xfrm>
          <a:prstGeom prst="rect">
            <a:avLst/>
          </a:prstGeom>
        </p:spPr>
      </p:pic>
      <p:sp>
        <p:nvSpPr>
          <p:cNvPr id="9" name="Puščica: desno 8">
            <a:extLst>
              <a:ext uri="{FF2B5EF4-FFF2-40B4-BE49-F238E27FC236}">
                <a16:creationId xmlns:a16="http://schemas.microsoft.com/office/drawing/2014/main" id="{4A97FA3F-BD17-B20E-358C-ECDA6C23F68D}"/>
              </a:ext>
            </a:extLst>
          </p:cNvPr>
          <p:cNvSpPr/>
          <p:nvPr/>
        </p:nvSpPr>
        <p:spPr>
          <a:xfrm>
            <a:off x="5257800" y="2800350"/>
            <a:ext cx="1733550" cy="361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16E258E5-4DFD-B535-5D59-ADBB285EABA5}"/>
              </a:ext>
            </a:extLst>
          </p:cNvPr>
          <p:cNvSpPr txBox="1"/>
          <p:nvPr/>
        </p:nvSpPr>
        <p:spPr>
          <a:xfrm>
            <a:off x="5753100" y="4144784"/>
            <a:ext cx="643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</a:t>
            </a:r>
            <a:r>
              <a:rPr lang="sl-SI" sz="30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30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</a:t>
            </a:r>
            <a:r>
              <a:rPr lang="sl-SI" sz="3000" b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3000" b="1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  <a:endParaRPr lang="sl-SI" sz="3000" b="1">
              <a:solidFill>
                <a:schemeClr val="accent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PT" sz="3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r>
              <a:rPr lang="pt-PT" sz="3000">
                <a:solidFill>
                  <a:srgbClr val="0C114D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</a:t>
            </a:r>
            <a:r>
              <a:rPr lang="pt-PT" sz="3000">
                <a:solidFill>
                  <a:srgbClr val="0C114D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2027</a:t>
            </a:r>
            <a:endParaRPr lang="fr-FR" sz="3000">
              <a:solidFill>
                <a:srgbClr val="0C114D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Slika 2" descr="Slika, ki vsebuje besede besedilo, posnetek zaslona, pisava, električno modra&#10;&#10;Opis je samodejno ustvarjen">
            <a:extLst>
              <a:ext uri="{FF2B5EF4-FFF2-40B4-BE49-F238E27FC236}">
                <a16:creationId xmlns:a16="http://schemas.microsoft.com/office/drawing/2014/main" id="{34DB5E9F-239C-40C1-D545-92B360082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69" y="5984704"/>
            <a:ext cx="3517392" cy="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5418"/>
      </p:ext>
    </p:extLst>
  </p:cSld>
  <p:clrMapOvr>
    <a:masterClrMapping/>
  </p:clrMapOvr>
</p:sld>
</file>

<file path=ppt/theme/theme1.xml><?xml version="1.0" encoding="utf-8"?>
<a:theme xmlns:a="http://schemas.openxmlformats.org/drawingml/2006/main" name="EUI CONTENT SLIDES">
  <a:themeElements>
    <a:clrScheme name="EUI 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- LAYOUT">
  <a:themeElements>
    <a:clrScheme name="EUI - TEMPLATE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I - POWERPOINT TEMPLATE - NEUTRE" id="{8FDC6CF4-DE30-8E4F-A912-1E5145E39163}" vid="{C405E423-91B3-624E-84DC-AAEDDCE75679}"/>
    </a:ext>
  </a:extLst>
</a:theme>
</file>

<file path=ppt/theme/theme3.xml><?xml version="1.0" encoding="utf-8"?>
<a:theme xmlns:a="http://schemas.openxmlformats.org/drawingml/2006/main" name="1_EUI CONTENT SLIDES">
  <a:themeElements>
    <a:clrScheme name="EUI - TEMPLATE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I - POWERPOINT TEMPLATE - NEUTRE" id="{8FDC6CF4-DE30-8E4F-A912-1E5145E39163}" vid="{A661FB4F-4507-C344-98BB-80AF606A751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e74e5c-f265-4799-a434-fbc4d7dbadf3">
      <Terms xmlns="http://schemas.microsoft.com/office/infopath/2007/PartnerControls"/>
    </lcf76f155ced4ddcb4097134ff3c332f>
    <TaxCatchAll xmlns="150782f2-9664-4a06-a931-096e9c043d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CE6F0A647D3C43A2CFF8CE37476DE1" ma:contentTypeVersion="16" ma:contentTypeDescription="Ustvari nov dokument." ma:contentTypeScope="" ma:versionID="433880d6708c26900589f56ffa0fc8fb">
  <xsd:schema xmlns:xsd="http://www.w3.org/2001/XMLSchema" xmlns:xs="http://www.w3.org/2001/XMLSchema" xmlns:p="http://schemas.microsoft.com/office/2006/metadata/properties" xmlns:ns2="41e74e5c-f265-4799-a434-fbc4d7dbadf3" xmlns:ns3="150782f2-9664-4a06-a931-096e9c043d65" targetNamespace="http://schemas.microsoft.com/office/2006/metadata/properties" ma:root="true" ma:fieldsID="633b1a98a6553e164ce94a25dd8d683c" ns2:_="" ns3:_="">
    <xsd:import namespace="41e74e5c-f265-4799-a434-fbc4d7dbadf3"/>
    <xsd:import namespace="150782f2-9664-4a06-a931-096e9c043d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e74e5c-f265-4799-a434-fbc4d7dbad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Oznake slike" ma:readOnly="false" ma:fieldId="{5cf76f15-5ced-4ddc-b409-7134ff3c332f}" ma:taxonomyMulti="true" ma:sspId="13cdb5fd-abf9-4da0-b811-040ef3e71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782f2-9664-4a06-a931-096e9c043d6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766adfa-0f09-44d6-87c0-8c46f88e060e}" ma:internalName="TaxCatchAll" ma:showField="CatchAllData" ma:web="150782f2-9664-4a06-a931-096e9c043d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8A3B0C-7649-412D-8FA6-560CC9948C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A6C24D-6779-452B-A5CD-0A41752E36DA}">
  <ds:schemaRefs>
    <ds:schemaRef ds:uri="150782f2-9664-4a06-a931-096e9c043d65"/>
    <ds:schemaRef ds:uri="41e74e5c-f265-4799-a434-fbc4d7dbadf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788FB1-8CC2-4F32-B088-8917AD25CB5E}">
  <ds:schemaRefs>
    <ds:schemaRef ds:uri="150782f2-9664-4a06-a931-096e9c043d65"/>
    <ds:schemaRef ds:uri="41e74e5c-f265-4799-a434-fbc4d7dbad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2342</Words>
  <Application>Microsoft Office PowerPoint</Application>
  <PresentationFormat>Širokozaslonsko</PresentationFormat>
  <Paragraphs>395</Paragraphs>
  <Slides>47</Slides>
  <Notes>36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47</vt:i4>
      </vt:variant>
    </vt:vector>
  </HeadingPairs>
  <TitlesOfParts>
    <vt:vector size="57" baseType="lpstr">
      <vt:lpstr>Arial</vt:lpstr>
      <vt:lpstr>Bahnschrift</vt:lpstr>
      <vt:lpstr>Calibri</vt:lpstr>
      <vt:lpstr>Century Gothic</vt:lpstr>
      <vt:lpstr>Tahoma</vt:lpstr>
      <vt:lpstr>Ubuntu</vt:lpstr>
      <vt:lpstr>Ubuntu Light</vt:lpstr>
      <vt:lpstr>EUI CONTENT SLIDES</vt:lpstr>
      <vt:lpstr>SIMPLE - LAYOUT</vt:lpstr>
      <vt:lpstr>1_EUI CONTENT SLIDES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Razpisna dokumentacija   </vt:lpstr>
      <vt:lpstr>PowerPointova predstavitev</vt:lpstr>
      <vt:lpstr>PowerPointova predstavitev</vt:lpstr>
      <vt:lpstr>PowerPointova predstavitev</vt:lpstr>
      <vt:lpstr>Ocena kakovosti</vt:lpstr>
      <vt:lpstr>Operativna presoja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Kaj je Peer Review?</vt:lpstr>
      <vt:lpstr>Kaj je izmenjava mest (City-to-City Exchange)?</vt:lpstr>
      <vt:lpstr>Aktualno v programu URBACT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Magdalena BAIDAN</dc:creator>
  <cp:lastModifiedBy>Rachela Škrinjar</cp:lastModifiedBy>
  <cp:revision>1</cp:revision>
  <dcterms:created xsi:type="dcterms:W3CDTF">2023-08-29T06:47:43Z</dcterms:created>
  <dcterms:modified xsi:type="dcterms:W3CDTF">2026-05-11T07:29:50Z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0x01010021CE6F0A647D3C43A2CFF8CE37476DE1</vt:lpwstr>
  </property>
  <property fmtid="{D5CDD505-2E9C-101B-9397-08002B2CF9AE}" pid="3" name="MediaServiceImageTags">
    <vt:lpwstr/>
  </property>
</Properties>
</file>